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oboto Thin"/>
      <p:regular r:id="rId76"/>
      <p:bold r:id="rId77"/>
      <p:italic r:id="rId78"/>
      <p:boldItalic r:id="rId79"/>
    </p:embeddedFont>
    <p:embeddedFont>
      <p:font typeface="Roboto Medium"/>
      <p:regular r:id="rId80"/>
      <p:bold r:id="rId81"/>
      <p:italic r:id="rId82"/>
      <p:boldItalic r:id="rId83"/>
    </p:embeddedFont>
    <p:embeddedFont>
      <p:font typeface="Roboto"/>
      <p:regular r:id="rId84"/>
      <p:bold r:id="rId85"/>
      <p:italic r:id="rId86"/>
      <p:boldItalic r:id="rId87"/>
    </p:embeddedFont>
    <p:embeddedFont>
      <p:font typeface="Roboto Light"/>
      <p:regular r:id="rId88"/>
      <p:bold r:id="rId89"/>
      <p:italic r:id="rId90"/>
      <p:boldItalic r:id="rId91"/>
    </p:embeddedFont>
    <p:embeddedFont>
      <p:font typeface="Roboto Mono"/>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regular.fntdata"/><Relationship Id="rId83" Type="http://schemas.openxmlformats.org/officeDocument/2006/relationships/font" Target="fonts/RobotoMedium-boldItalic.fntdata"/><Relationship Id="rId42" Type="http://schemas.openxmlformats.org/officeDocument/2006/relationships/slide" Target="slides/slide37.xml"/><Relationship Id="rId86" Type="http://schemas.openxmlformats.org/officeDocument/2006/relationships/font" Target="fonts/Roboto-italic.fntdata"/><Relationship Id="rId41" Type="http://schemas.openxmlformats.org/officeDocument/2006/relationships/slide" Target="slides/slide36.xml"/><Relationship Id="rId85" Type="http://schemas.openxmlformats.org/officeDocument/2006/relationships/font" Target="fonts/Roboto-bold.fntdata"/><Relationship Id="rId44" Type="http://schemas.openxmlformats.org/officeDocument/2006/relationships/slide" Target="slides/slide39.xml"/><Relationship Id="rId88" Type="http://schemas.openxmlformats.org/officeDocument/2006/relationships/font" Target="fonts/RobotoLight-regular.fntdata"/><Relationship Id="rId43" Type="http://schemas.openxmlformats.org/officeDocument/2006/relationships/slide" Target="slides/slide38.xml"/><Relationship Id="rId87" Type="http://schemas.openxmlformats.org/officeDocument/2006/relationships/font" Target="fonts/Roboto-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Light-bold.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Thin-bold.fntdata"/><Relationship Id="rId32" Type="http://schemas.openxmlformats.org/officeDocument/2006/relationships/slide" Target="slides/slide27.xml"/><Relationship Id="rId76" Type="http://schemas.openxmlformats.org/officeDocument/2006/relationships/font" Target="fonts/RobotoThin-regular.fntdata"/><Relationship Id="rId35" Type="http://schemas.openxmlformats.org/officeDocument/2006/relationships/slide" Target="slides/slide30.xml"/><Relationship Id="rId79" Type="http://schemas.openxmlformats.org/officeDocument/2006/relationships/font" Target="fonts/RobotoThin-boldItalic.fntdata"/><Relationship Id="rId34" Type="http://schemas.openxmlformats.org/officeDocument/2006/relationships/slide" Target="slides/slide29.xml"/><Relationship Id="rId78" Type="http://schemas.openxmlformats.org/officeDocument/2006/relationships/font" Target="fonts/RobotoThin-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RobotoMono-boldItalic.fntdata"/><Relationship Id="rId50" Type="http://schemas.openxmlformats.org/officeDocument/2006/relationships/slide" Target="slides/slide45.xml"/><Relationship Id="rId94" Type="http://schemas.openxmlformats.org/officeDocument/2006/relationships/font" Target="fonts/RobotoMono-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Light-boldItalic.fntdata"/><Relationship Id="rId90" Type="http://schemas.openxmlformats.org/officeDocument/2006/relationships/font" Target="fonts/RobotoLight-italic.fntdata"/><Relationship Id="rId93" Type="http://schemas.openxmlformats.org/officeDocument/2006/relationships/font" Target="fonts/RobotoMono-bold.fntdata"/><Relationship Id="rId92"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595d89f38c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595d89f38c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description indicates the server should expose </a:t>
            </a:r>
            <a:r>
              <a:rPr b="1" lang="en">
                <a:solidFill>
                  <a:schemeClr val="dk1"/>
                </a:solidFill>
              </a:rPr>
              <a:t>SSH/22, HTTP/80, </a:t>
            </a:r>
            <a:r>
              <a:rPr lang="en">
                <a:solidFill>
                  <a:schemeClr val="dk1"/>
                </a:solidFill>
              </a:rPr>
              <a:t>and </a:t>
            </a:r>
            <a:r>
              <a:rPr b="1" lang="en">
                <a:solidFill>
                  <a:schemeClr val="dk1"/>
                </a:solidFill>
              </a:rPr>
              <a:t>HTTPS/443</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final note indicates these are the only ports that should be exposed.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595d89f38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95d89f38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6" name="Shape 2126"/>
        <p:cNvGrpSpPr/>
        <p:nvPr/>
      </p:nvGrpSpPr>
      <p:grpSpPr>
        <a:xfrm>
          <a:off x="0" y="0"/>
          <a:ext cx="0" cy="0"/>
          <a:chOff x="0" y="0"/>
          <a:chExt cx="0" cy="0"/>
        </a:xfrm>
      </p:grpSpPr>
      <p:sp>
        <p:nvSpPr>
          <p:cNvPr id="2127" name="Google Shape;2127;g595d89f38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595d89f38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description indicates the DB should expose </a:t>
            </a:r>
            <a:r>
              <a:rPr b="1" lang="en"/>
              <a:t>MySQL/3360</a:t>
            </a:r>
            <a:r>
              <a:rPr lang="en"/>
              <a:t>. Note that students (probably) had to Google this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description also indicates the firewall should only allow connections from the IP Address of the User Data API server.</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g595d89f38c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595d89f38c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Google Shape;2147;g595d89f38c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595d89f38c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description indicates the server should expose </a:t>
            </a:r>
            <a:r>
              <a:rPr b="1" lang="en"/>
              <a:t>SSH/22</a:t>
            </a:r>
            <a:r>
              <a:rPr lang="en"/>
              <a:t> and </a:t>
            </a:r>
            <a:r>
              <a:rPr b="1" lang="en"/>
              <a:t>Telnet/23</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firewall should only allow connections to ports 22 and 23 from IP Addresses in the local subnet range.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6" name="Shape 2156"/>
        <p:cNvGrpSpPr/>
        <p:nvPr/>
      </p:nvGrpSpPr>
      <p:grpSpPr>
        <a:xfrm>
          <a:off x="0" y="0"/>
          <a:ext cx="0" cy="0"/>
          <a:chOff x="0" y="0"/>
          <a:chExt cx="0" cy="0"/>
        </a:xfrm>
      </p:grpSpPr>
      <p:sp>
        <p:nvSpPr>
          <p:cNvPr id="2157" name="Google Shape;2157;g595d89f38c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595d89f38c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5" name="Shape 2165"/>
        <p:cNvGrpSpPr/>
        <p:nvPr/>
      </p:nvGrpSpPr>
      <p:grpSpPr>
        <a:xfrm>
          <a:off x="0" y="0"/>
          <a:ext cx="0" cy="0"/>
          <a:chOff x="0" y="0"/>
          <a:chExt cx="0" cy="0"/>
        </a:xfrm>
      </p:grpSpPr>
      <p:sp>
        <p:nvSpPr>
          <p:cNvPr id="2166" name="Google Shape;2166;g595d89f38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595d89f38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6" name="Shape 2176"/>
        <p:cNvGrpSpPr/>
        <p:nvPr/>
      </p:nvGrpSpPr>
      <p:grpSpPr>
        <a:xfrm>
          <a:off x="0" y="0"/>
          <a:ext cx="0" cy="0"/>
          <a:chOff x="0" y="0"/>
          <a:chExt cx="0" cy="0"/>
        </a:xfrm>
      </p:grpSpPr>
      <p:sp>
        <p:nvSpPr>
          <p:cNvPr id="2177" name="Google Shape;2177;g595d89f38c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595d89f38c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596a8d5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596a8d5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596a8d5e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596a8d5e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b6c2e60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b6c2e60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595d89f38c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595d89f38c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7" name="Shape 2217"/>
        <p:cNvGrpSpPr/>
        <p:nvPr/>
      </p:nvGrpSpPr>
      <p:grpSpPr>
        <a:xfrm>
          <a:off x="0" y="0"/>
          <a:ext cx="0" cy="0"/>
          <a:chOff x="0" y="0"/>
          <a:chExt cx="0" cy="0"/>
        </a:xfrm>
      </p:grpSpPr>
      <p:sp>
        <p:nvSpPr>
          <p:cNvPr id="2218" name="Google Shape;2218;g5968658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5968658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59686580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59686580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9686580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9686580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9686580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9686580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0" name="Shape 2250"/>
        <p:cNvGrpSpPr/>
        <p:nvPr/>
      </p:nvGrpSpPr>
      <p:grpSpPr>
        <a:xfrm>
          <a:off x="0" y="0"/>
          <a:ext cx="0" cy="0"/>
          <a:chOff x="0" y="0"/>
          <a:chExt cx="0" cy="0"/>
        </a:xfrm>
      </p:grpSpPr>
      <p:sp>
        <p:nvSpPr>
          <p:cNvPr id="2251" name="Google Shape;2251;g59686580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59686580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Roboto"/>
                <a:ea typeface="Roboto"/>
                <a:cs typeface="Roboto"/>
                <a:sym typeface="Roboto"/>
              </a:rPr>
              <a:t>The first payload injects an always-true condition, which dumps the names of all the users in the database.</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The second payloads attempt to inject this OR condition, </a:t>
            </a:r>
            <a:r>
              <a:rPr i="1" lang="en" sz="1200">
                <a:highlight>
                  <a:srgbClr val="FFFFFF"/>
                </a:highlight>
                <a:latin typeface="Roboto"/>
                <a:ea typeface="Roboto"/>
                <a:cs typeface="Roboto"/>
                <a:sym typeface="Roboto"/>
              </a:rPr>
              <a:t>and</a:t>
            </a:r>
            <a:r>
              <a:rPr lang="en" sz="1200">
                <a:highlight>
                  <a:srgbClr val="FFFFFF"/>
                </a:highlight>
                <a:latin typeface="Roboto"/>
                <a:ea typeface="Roboto"/>
                <a:cs typeface="Roboto"/>
                <a:sym typeface="Roboto"/>
              </a:rPr>
              <a:t> append a SELECT statement to extract the host OS version.</a:t>
            </a:r>
            <a:endParaRPr sz="1200">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596865805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596865805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9" name="Shape 2269"/>
        <p:cNvGrpSpPr/>
        <p:nvPr/>
      </p:nvGrpSpPr>
      <p:grpSpPr>
        <a:xfrm>
          <a:off x="0" y="0"/>
          <a:ext cx="0" cy="0"/>
          <a:chOff x="0" y="0"/>
          <a:chExt cx="0" cy="0"/>
        </a:xfrm>
      </p:grpSpPr>
      <p:sp>
        <p:nvSpPr>
          <p:cNvPr id="2270" name="Google Shape;2270;g596a8d5ee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596a8d5ee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payload dumped the first and last names of all users in the database.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596a8d5ee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596a8d5ee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596a8d5ee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596a8d5ee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8" name="Shape 2298"/>
        <p:cNvGrpSpPr/>
        <p:nvPr/>
      </p:nvGrpSpPr>
      <p:grpSpPr>
        <a:xfrm>
          <a:off x="0" y="0"/>
          <a:ext cx="0" cy="0"/>
          <a:chOff x="0" y="0"/>
          <a:chExt cx="0" cy="0"/>
        </a:xfrm>
      </p:grpSpPr>
      <p:sp>
        <p:nvSpPr>
          <p:cNvPr id="2299" name="Google Shape;2299;g596a8d5ee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596a8d5ee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7" name="Shape 2307"/>
        <p:cNvGrpSpPr/>
        <p:nvPr/>
      </p:nvGrpSpPr>
      <p:grpSpPr>
        <a:xfrm>
          <a:off x="0" y="0"/>
          <a:ext cx="0" cy="0"/>
          <a:chOff x="0" y="0"/>
          <a:chExt cx="0" cy="0"/>
        </a:xfrm>
      </p:grpSpPr>
      <p:sp>
        <p:nvSpPr>
          <p:cNvPr id="2308" name="Google Shape;2308;g596a8d5ee0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596a8d5ee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payload dumps the server’s OS version, which attackers can use for further attacks.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596a8d5ee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596a8d5ee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596a8d5ee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596a8d5ee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3" name="Shape 2333"/>
        <p:cNvGrpSpPr/>
        <p:nvPr/>
      </p:nvGrpSpPr>
      <p:grpSpPr>
        <a:xfrm>
          <a:off x="0" y="0"/>
          <a:ext cx="0" cy="0"/>
          <a:chOff x="0" y="0"/>
          <a:chExt cx="0" cy="0"/>
        </a:xfrm>
      </p:grpSpPr>
      <p:sp>
        <p:nvSpPr>
          <p:cNvPr id="2334" name="Google Shape;2334;g596a8d5ee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596a8d5e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596e711d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596e711d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596e711d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596e711d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8" name="Shape 2358"/>
        <p:cNvGrpSpPr/>
        <p:nvPr/>
      </p:nvGrpSpPr>
      <p:grpSpPr>
        <a:xfrm>
          <a:off x="0" y="0"/>
          <a:ext cx="0" cy="0"/>
          <a:chOff x="0" y="0"/>
          <a:chExt cx="0" cy="0"/>
        </a:xfrm>
      </p:grpSpPr>
      <p:sp>
        <p:nvSpPr>
          <p:cNvPr id="2359" name="Google Shape;2359;g596e711d1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596e711d1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7" name="Shape 2367"/>
        <p:cNvGrpSpPr/>
        <p:nvPr/>
      </p:nvGrpSpPr>
      <p:grpSpPr>
        <a:xfrm>
          <a:off x="0" y="0"/>
          <a:ext cx="0" cy="0"/>
          <a:chOff x="0" y="0"/>
          <a:chExt cx="0" cy="0"/>
        </a:xfrm>
      </p:grpSpPr>
      <p:sp>
        <p:nvSpPr>
          <p:cNvPr id="2368" name="Google Shape;2368;g596e711d1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596e711d1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6" name="Shape 2376"/>
        <p:cNvGrpSpPr/>
        <p:nvPr/>
      </p:nvGrpSpPr>
      <p:grpSpPr>
        <a:xfrm>
          <a:off x="0" y="0"/>
          <a:ext cx="0" cy="0"/>
          <a:chOff x="0" y="0"/>
          <a:chExt cx="0" cy="0"/>
        </a:xfrm>
      </p:grpSpPr>
      <p:sp>
        <p:nvSpPr>
          <p:cNvPr id="2377" name="Google Shape;2377;g596e711d1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596e711d1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g595d89f38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595d89f38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596e711d1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596e711d1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596e711d1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596e711d1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3" name="Shape 2403"/>
        <p:cNvGrpSpPr/>
        <p:nvPr/>
      </p:nvGrpSpPr>
      <p:grpSpPr>
        <a:xfrm>
          <a:off x="0" y="0"/>
          <a:ext cx="0" cy="0"/>
          <a:chOff x="0" y="0"/>
          <a:chExt cx="0" cy="0"/>
        </a:xfrm>
      </p:grpSpPr>
      <p:sp>
        <p:nvSpPr>
          <p:cNvPr id="2404" name="Google Shape;2404;g596e711d1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596e711d1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g596e711d1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596e711d1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596e711d1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596e711d1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0" name="Shape 2430"/>
        <p:cNvGrpSpPr/>
        <p:nvPr/>
      </p:nvGrpSpPr>
      <p:grpSpPr>
        <a:xfrm>
          <a:off x="0" y="0"/>
          <a:ext cx="0" cy="0"/>
          <a:chOff x="0" y="0"/>
          <a:chExt cx="0" cy="0"/>
        </a:xfrm>
      </p:grpSpPr>
      <p:sp>
        <p:nvSpPr>
          <p:cNvPr id="2431" name="Google Shape;2431;g596e711d1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596e711d1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596a8d5ee0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596a8d5ee0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4" name="Shape 2444"/>
        <p:cNvGrpSpPr/>
        <p:nvPr/>
      </p:nvGrpSpPr>
      <p:grpSpPr>
        <a:xfrm>
          <a:off x="0" y="0"/>
          <a:ext cx="0" cy="0"/>
          <a:chOff x="0" y="0"/>
          <a:chExt cx="0" cy="0"/>
        </a:xfrm>
      </p:grpSpPr>
      <p:sp>
        <p:nvSpPr>
          <p:cNvPr id="2445" name="Google Shape;2445;g596a8d5ee0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596a8d5ee0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Google Shape;2453;g596e711d1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596e711d1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0" name="Shape 2460"/>
        <p:cNvGrpSpPr/>
        <p:nvPr/>
      </p:nvGrpSpPr>
      <p:grpSpPr>
        <a:xfrm>
          <a:off x="0" y="0"/>
          <a:ext cx="0" cy="0"/>
          <a:chOff x="0" y="0"/>
          <a:chExt cx="0" cy="0"/>
        </a:xfrm>
      </p:grpSpPr>
      <p:sp>
        <p:nvSpPr>
          <p:cNvPr id="2461" name="Google Shape;2461;g596a8d5ee0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596a8d5ee0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595b36ed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95b36e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Google Shape;2469;g596a8d5ee0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596a8d5ee0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5" name="Shape 2475"/>
        <p:cNvGrpSpPr/>
        <p:nvPr/>
      </p:nvGrpSpPr>
      <p:grpSpPr>
        <a:xfrm>
          <a:off x="0" y="0"/>
          <a:ext cx="0" cy="0"/>
          <a:chOff x="0" y="0"/>
          <a:chExt cx="0" cy="0"/>
        </a:xfrm>
      </p:grpSpPr>
      <p:sp>
        <p:nvSpPr>
          <p:cNvPr id="2476" name="Google Shape;2476;g596e711d1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596e711d1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3" name="Shape 2483"/>
        <p:cNvGrpSpPr/>
        <p:nvPr/>
      </p:nvGrpSpPr>
      <p:grpSpPr>
        <a:xfrm>
          <a:off x="0" y="0"/>
          <a:ext cx="0" cy="0"/>
          <a:chOff x="0" y="0"/>
          <a:chExt cx="0" cy="0"/>
        </a:xfrm>
      </p:grpSpPr>
      <p:sp>
        <p:nvSpPr>
          <p:cNvPr id="2484" name="Google Shape;2484;g596a8d5ee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596a8d5ee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1" name="Shape 2491"/>
        <p:cNvGrpSpPr/>
        <p:nvPr/>
      </p:nvGrpSpPr>
      <p:grpSpPr>
        <a:xfrm>
          <a:off x="0" y="0"/>
          <a:ext cx="0" cy="0"/>
          <a:chOff x="0" y="0"/>
          <a:chExt cx="0" cy="0"/>
        </a:xfrm>
      </p:grpSpPr>
      <p:sp>
        <p:nvSpPr>
          <p:cNvPr id="2492" name="Google Shape;2492;g596e711d1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596e711d1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g596e711d1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596e711d1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7" name="Shape 2507"/>
        <p:cNvGrpSpPr/>
        <p:nvPr/>
      </p:nvGrpSpPr>
      <p:grpSpPr>
        <a:xfrm>
          <a:off x="0" y="0"/>
          <a:ext cx="0" cy="0"/>
          <a:chOff x="0" y="0"/>
          <a:chExt cx="0" cy="0"/>
        </a:xfrm>
      </p:grpSpPr>
      <p:sp>
        <p:nvSpPr>
          <p:cNvPr id="2508" name="Google Shape;2508;g596e711d1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596e711d1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Google Shape;2516;g596a8d5ee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596a8d5ee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596e711d1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96e711d1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g596a8d5ee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596a8d5ee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Google Shape;2540;g596e711d1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596e711d1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95d89f38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95d89f38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596e711d1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596e711d1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5" name="Shape 2555"/>
        <p:cNvGrpSpPr/>
        <p:nvPr/>
      </p:nvGrpSpPr>
      <p:grpSpPr>
        <a:xfrm>
          <a:off x="0" y="0"/>
          <a:ext cx="0" cy="0"/>
          <a:chOff x="0" y="0"/>
          <a:chExt cx="0" cy="0"/>
        </a:xfrm>
      </p:grpSpPr>
      <p:sp>
        <p:nvSpPr>
          <p:cNvPr id="2556" name="Google Shape;2556;g596a8d5ee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596a8d5ee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3" name="Shape 2563"/>
        <p:cNvGrpSpPr/>
        <p:nvPr/>
      </p:nvGrpSpPr>
      <p:grpSpPr>
        <a:xfrm>
          <a:off x="0" y="0"/>
          <a:ext cx="0" cy="0"/>
          <a:chOff x="0" y="0"/>
          <a:chExt cx="0" cy="0"/>
        </a:xfrm>
      </p:grpSpPr>
      <p:sp>
        <p:nvSpPr>
          <p:cNvPr id="2564" name="Google Shape;2564;g596e711d1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596e711d1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Google Shape;2572;g596a8d5ee0_2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596a8d5ee0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9" name="Shape 2579"/>
        <p:cNvGrpSpPr/>
        <p:nvPr/>
      </p:nvGrpSpPr>
      <p:grpSpPr>
        <a:xfrm>
          <a:off x="0" y="0"/>
          <a:ext cx="0" cy="0"/>
          <a:chOff x="0" y="0"/>
          <a:chExt cx="0" cy="0"/>
        </a:xfrm>
      </p:grpSpPr>
      <p:sp>
        <p:nvSpPr>
          <p:cNvPr id="2580" name="Google Shape;2580;g596a8d5ee0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596a8d5ee0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7" name="Shape 2587"/>
        <p:cNvGrpSpPr/>
        <p:nvPr/>
      </p:nvGrpSpPr>
      <p:grpSpPr>
        <a:xfrm>
          <a:off x="0" y="0"/>
          <a:ext cx="0" cy="0"/>
          <a:chOff x="0" y="0"/>
          <a:chExt cx="0" cy="0"/>
        </a:xfrm>
      </p:grpSpPr>
      <p:sp>
        <p:nvSpPr>
          <p:cNvPr id="2588" name="Google Shape;2588;g596a8d5ee0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596a8d5ee0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4" name="Shape 2594"/>
        <p:cNvGrpSpPr/>
        <p:nvPr/>
      </p:nvGrpSpPr>
      <p:grpSpPr>
        <a:xfrm>
          <a:off x="0" y="0"/>
          <a:ext cx="0" cy="0"/>
          <a:chOff x="0" y="0"/>
          <a:chExt cx="0" cy="0"/>
        </a:xfrm>
      </p:grpSpPr>
      <p:sp>
        <p:nvSpPr>
          <p:cNvPr id="2595" name="Google Shape;2595;g596e711d1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596e711d1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Google Shape;2603;g596e711d1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596e711d1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g596e711d1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596e711d1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8" name="Shape 2618"/>
        <p:cNvGrpSpPr/>
        <p:nvPr/>
      </p:nvGrpSpPr>
      <p:grpSpPr>
        <a:xfrm>
          <a:off x="0" y="0"/>
          <a:ext cx="0" cy="0"/>
          <a:chOff x="0" y="0"/>
          <a:chExt cx="0" cy="0"/>
        </a:xfrm>
      </p:grpSpPr>
      <p:sp>
        <p:nvSpPr>
          <p:cNvPr id="2619" name="Google Shape;2619;g596e711d1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596e711d1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595d89f38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595d89f38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596e711d1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596e711d1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9" name="Shape 2089"/>
        <p:cNvGrpSpPr/>
        <p:nvPr/>
      </p:nvGrpSpPr>
      <p:grpSpPr>
        <a:xfrm>
          <a:off x="0" y="0"/>
          <a:ext cx="0" cy="0"/>
          <a:chOff x="0" y="0"/>
          <a:chExt cx="0" cy="0"/>
        </a:xfrm>
      </p:grpSpPr>
      <p:sp>
        <p:nvSpPr>
          <p:cNvPr id="2090" name="Google Shape;2090;g595d89f38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595d89f38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95d89f38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95d89f38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8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1.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1.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5.png"/><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3.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1.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5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64.png"/><Relationship Id="rId4" Type="http://schemas.openxmlformats.org/officeDocument/2006/relationships/image" Target="../media/image53.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67.png"/><Relationship Id="rId8" Type="http://schemas.openxmlformats.org/officeDocument/2006/relationships/image" Target="../media/image6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3.png"/><Relationship Id="rId8" Type="http://schemas.openxmlformats.org/officeDocument/2006/relationships/image" Target="../media/image8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6.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7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91.png"/><Relationship Id="rId5" Type="http://schemas.openxmlformats.org/officeDocument/2006/relationships/image" Target="../media/image82.png"/><Relationship Id="rId6" Type="http://schemas.openxmlformats.org/officeDocument/2006/relationships/image" Target="../media/image86.png"/><Relationship Id="rId7" Type="http://schemas.openxmlformats.org/officeDocument/2006/relationships/image" Target="../media/image98.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2.png"/><Relationship Id="rId4" Type="http://schemas.openxmlformats.org/officeDocument/2006/relationships/image" Target="../media/image94.png"/><Relationship Id="rId9" Type="http://schemas.openxmlformats.org/officeDocument/2006/relationships/image" Target="../media/image99.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0.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1.png"/><Relationship Id="rId3" Type="http://schemas.openxmlformats.org/officeDocument/2006/relationships/image" Target="../media/image1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2.png"/><Relationship Id="rId3" Type="http://schemas.openxmlformats.org/officeDocument/2006/relationships/image" Target="../media/image10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0.png"/><Relationship Id="rId4" Type="http://schemas.openxmlformats.org/officeDocument/2006/relationships/image" Target="../media/image10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0.png"/><Relationship Id="rId4" Type="http://schemas.openxmlformats.org/officeDocument/2006/relationships/image" Target="../media/image10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0.png"/><Relationship Id="rId4" Type="http://schemas.openxmlformats.org/officeDocument/2006/relationships/image" Target="../media/image1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00.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1.png"/><Relationship Id="rId3" Type="http://schemas.openxmlformats.org/officeDocument/2006/relationships/image" Target="../media/image10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14.png"/><Relationship Id="rId4" Type="http://schemas.openxmlformats.org/officeDocument/2006/relationships/image" Target="../media/image1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14.png"/><Relationship Id="rId4" Type="http://schemas.openxmlformats.org/officeDocument/2006/relationships/image" Target="../media/image1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203.png"/><Relationship Id="rId4" Type="http://schemas.openxmlformats.org/officeDocument/2006/relationships/image" Target="../media/image1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7.png"/><Relationship Id="rId4" Type="http://schemas.openxmlformats.org/officeDocument/2006/relationships/image" Target="../media/image10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11.png"/><Relationship Id="rId4" Type="http://schemas.openxmlformats.org/officeDocument/2006/relationships/image" Target="../media/image1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17.png"/><Relationship Id="rId4" Type="http://schemas.openxmlformats.org/officeDocument/2006/relationships/image" Target="../media/image116.png"/><Relationship Id="rId5" Type="http://schemas.openxmlformats.org/officeDocument/2006/relationships/image" Target="../media/image1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4.png"/><Relationship Id="rId4" Type="http://schemas.openxmlformats.org/officeDocument/2006/relationships/image" Target="../media/image132.png"/><Relationship Id="rId5" Type="http://schemas.openxmlformats.org/officeDocument/2006/relationships/image" Target="../media/image129.png"/><Relationship Id="rId6" Type="http://schemas.openxmlformats.org/officeDocument/2006/relationships/image" Target="../media/image1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41.png"/><Relationship Id="rId4" Type="http://schemas.openxmlformats.org/officeDocument/2006/relationships/image" Target="../media/image132.png"/><Relationship Id="rId5" Type="http://schemas.openxmlformats.org/officeDocument/2006/relationships/image" Target="../media/image128.png"/><Relationship Id="rId6" Type="http://schemas.openxmlformats.org/officeDocument/2006/relationships/image" Target="../media/image12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 Id="rId3" Type="http://schemas.openxmlformats.org/officeDocument/2006/relationships/image" Target="../media/image134.png"/><Relationship Id="rId4" Type="http://schemas.openxmlformats.org/officeDocument/2006/relationships/image" Target="../media/image140.png"/><Relationship Id="rId5" Type="http://schemas.openxmlformats.org/officeDocument/2006/relationships/image" Target="../media/image13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39.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3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4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 Id="rId3" Type="http://schemas.openxmlformats.org/officeDocument/2006/relationships/image" Target="../media/image160.png"/><Relationship Id="rId4" Type="http://schemas.openxmlformats.org/officeDocument/2006/relationships/image" Target="../media/image144.png"/><Relationship Id="rId5" Type="http://schemas.openxmlformats.org/officeDocument/2006/relationships/image" Target="../media/image154.png"/><Relationship Id="rId6" Type="http://schemas.openxmlformats.org/officeDocument/2006/relationships/image" Target="../media/image151.png"/><Relationship Id="rId7" Type="http://schemas.openxmlformats.org/officeDocument/2006/relationships/image" Target="../media/image14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4.png"/><Relationship Id="rId3" Type="http://schemas.openxmlformats.org/officeDocument/2006/relationships/image" Target="../media/image157.png"/><Relationship Id="rId4" Type="http://schemas.openxmlformats.org/officeDocument/2006/relationships/image" Target="../media/image150.png"/><Relationship Id="rId5" Type="http://schemas.openxmlformats.org/officeDocument/2006/relationships/image" Target="../media/image147.png"/><Relationship Id="rId6" Type="http://schemas.openxmlformats.org/officeDocument/2006/relationships/image" Target="../media/image145.png"/><Relationship Id="rId7" Type="http://schemas.openxmlformats.org/officeDocument/2006/relationships/image" Target="../media/image15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48.png"/><Relationship Id="rId4" Type="http://schemas.openxmlformats.org/officeDocument/2006/relationships/image" Target="../media/image159.png"/><Relationship Id="rId5" Type="http://schemas.openxmlformats.org/officeDocument/2006/relationships/image" Target="../media/image1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2.png"/><Relationship Id="rId4" Type="http://schemas.openxmlformats.org/officeDocument/2006/relationships/image" Target="../media/image174.png"/><Relationship Id="rId5" Type="http://schemas.openxmlformats.org/officeDocument/2006/relationships/image" Target="../media/image165.png"/><Relationship Id="rId6" Type="http://schemas.openxmlformats.org/officeDocument/2006/relationships/image" Target="../media/image176.png"/><Relationship Id="rId7" Type="http://schemas.openxmlformats.org/officeDocument/2006/relationships/image" Target="../media/image182.png"/><Relationship Id="rId8" Type="http://schemas.openxmlformats.org/officeDocument/2006/relationships/image" Target="../media/image17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69.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73.png"/><Relationship Id="rId7" Type="http://schemas.openxmlformats.org/officeDocument/2006/relationships/image" Target="../media/image168.png"/><Relationship Id="rId8" Type="http://schemas.openxmlformats.org/officeDocument/2006/relationships/image" Target="../media/image17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94.png"/><Relationship Id="rId4" Type="http://schemas.openxmlformats.org/officeDocument/2006/relationships/image" Target="../media/image172.png"/><Relationship Id="rId5" Type="http://schemas.openxmlformats.org/officeDocument/2006/relationships/image" Target="../media/image186.png"/><Relationship Id="rId6" Type="http://schemas.openxmlformats.org/officeDocument/2006/relationships/image" Target="../media/image17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8.png"/><Relationship Id="rId3" Type="http://schemas.openxmlformats.org/officeDocument/2006/relationships/image" Target="../media/image181.png"/><Relationship Id="rId4" Type="http://schemas.openxmlformats.org/officeDocument/2006/relationships/image" Target="../media/image185.png"/><Relationship Id="rId9" Type="http://schemas.openxmlformats.org/officeDocument/2006/relationships/image" Target="../media/image187.png"/><Relationship Id="rId5" Type="http://schemas.openxmlformats.org/officeDocument/2006/relationships/image" Target="../media/image196.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9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80.png"/><Relationship Id="rId4" Type="http://schemas.openxmlformats.org/officeDocument/2006/relationships/image" Target="../media/image191.png"/><Relationship Id="rId9" Type="http://schemas.openxmlformats.org/officeDocument/2006/relationships/image" Target="../media/image189.png"/><Relationship Id="rId5" Type="http://schemas.openxmlformats.org/officeDocument/2006/relationships/image" Target="../media/image195.png"/><Relationship Id="rId6" Type="http://schemas.openxmlformats.org/officeDocument/2006/relationships/image" Target="../media/image193.png"/><Relationship Id="rId7" Type="http://schemas.openxmlformats.org/officeDocument/2006/relationships/image" Target="../media/image190.png"/><Relationship Id="rId8" Type="http://schemas.openxmlformats.org/officeDocument/2006/relationships/image" Target="../media/image19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 Id="rId3" Type="http://schemas.openxmlformats.org/officeDocument/2006/relationships/image" Target="../media/image20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hyperlink" Target="https://github.com/coding-boot-camp/Cybersecurity-Lesson-Plans/blob/jmmeacham-review-day-2/1-Lesson-Plans/Unit-Review-Week/2/Activities/Stu_Sniffing_Web_Attacks/http_dvwa_sqlinjection.pcapng" TargetMode="External"/><Relationship Id="rId4" Type="http://schemas.openxmlformats.org/officeDocument/2006/relationships/hyperlink" Target="https://github.com/coding-boot-camp/Cybersecurity-Lesson-Plans/blob/jmmeacham-review-day-2/1-Lesson-Plans/Unit-Review-Week/2/Activities/Stu_Sniffing_Web_Attacks/http_dvwa_sqlinjection.pcapng" TargetMode="External"/><Relationship Id="rId5" Type="http://schemas.openxmlformats.org/officeDocument/2006/relationships/hyperlink" Target="https://www.urldecoder.org/" TargetMode="External"/><Relationship Id="rId6" Type="http://schemas.openxmlformats.org/officeDocument/2006/relationships/hyperlink" Target="https://www.urldecoder.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hyperlink" Target="https://github.com/coding-boot-camp/Cybersecurity-Lesson-Plans/blob/jmmeacham-review-day-2/1-Lesson-Plans/Unit-Review-Week/2/Activities/Stu_Sniffing_Web_Attacks/Solved/http_dvwa_sqlinjection.pca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hyperlink" Target="https://github.com/coding-boot-camp/Cybersecurity-Lesson-Plans/blob/jmmeacham-review-day-2/1-Lesson-Plans/Unit-Review-Week/2/Activities/Stu_Sniffing_Web_Attacks/Solved/http_dvwa_sqlinjection.pcapng" TargetMode="External"/><Relationship Id="rId4" Type="http://schemas.openxmlformats.org/officeDocument/2006/relationships/image" Target="../media/image2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 Id="rId3" Type="http://schemas.openxmlformats.org/officeDocument/2006/relationships/image" Target="../media/image2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 Id="rId3" Type="http://schemas.openxmlformats.org/officeDocument/2006/relationships/image" Target="../media/image2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 Id="rId3" Type="http://schemas.openxmlformats.org/officeDocument/2006/relationships/image" Target="../media/image20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2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 Id="rId3" Type="http://schemas.openxmlformats.org/officeDocument/2006/relationships/image" Target="../media/image2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 Id="rId3" Type="http://schemas.openxmlformats.org/officeDocument/2006/relationships/image" Target="../media/image2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 Id="rId3" Type="http://schemas.openxmlformats.org/officeDocument/2006/relationships/image" Target="../media/image20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image" Target="../media/image20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image" Target="../media/image2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Review Week Day 2</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Network Security Review</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112"/>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Service-Level Agreements for the company's intranet</a:t>
            </a:r>
            <a:endParaRPr/>
          </a:p>
        </p:txBody>
      </p:sp>
      <p:sp>
        <p:nvSpPr>
          <p:cNvPr id="2111" name="Google Shape;2111;p112"/>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u="sng">
                <a:solidFill>
                  <a:schemeClr val="dk1"/>
                </a:solidFill>
                <a:highlight>
                  <a:srgbClr val="FFFF00"/>
                </a:highlight>
                <a:latin typeface="Arial"/>
                <a:ea typeface="Arial"/>
                <a:cs typeface="Arial"/>
                <a:sym typeface="Arial"/>
              </a:rPr>
              <a:t>User Data API</a:t>
            </a:r>
            <a:endParaRPr sz="1600" u="sng">
              <a:solidFill>
                <a:schemeClr val="dk1"/>
              </a:solidFill>
              <a:highlight>
                <a:srgbClr val="FFFF00"/>
              </a:highlight>
              <a:latin typeface="Arial"/>
              <a:ea typeface="Arial"/>
              <a:cs typeface="Arial"/>
              <a:sym typeface="Arial"/>
            </a:endParaRPr>
          </a:p>
          <a:p>
            <a:pPr indent="-330200" lvl="0" marL="457200" rtl="0" algn="l">
              <a:lnSpc>
                <a:spcPct val="115000"/>
              </a:lnSpc>
              <a:spcBef>
                <a:spcPts val="8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lang="en" sz="1800">
                <a:solidFill>
                  <a:schemeClr val="dk1"/>
                </a:solidFill>
                <a:highlight>
                  <a:srgbClr val="FFFF00"/>
                </a:highlight>
                <a:latin typeface="Roboto Mono"/>
                <a:ea typeface="Roboto Mono"/>
                <a:cs typeface="Roboto Mono"/>
                <a:sym typeface="Roboto Mono"/>
              </a:rPr>
              <a:t>HTTP, SSH, HTTPS</a:t>
            </a:r>
            <a:endParaRPr sz="1800">
              <a:solidFill>
                <a:schemeClr val="dk1"/>
              </a:solidFill>
              <a:highlight>
                <a:srgbClr val="FFFF00"/>
              </a:highlight>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lang="en" sz="1800">
                <a:solidFill>
                  <a:schemeClr val="dk1"/>
                </a:solidFill>
                <a:highlight>
                  <a:srgbClr val="FFFF00"/>
                </a:highlight>
                <a:latin typeface="Roboto Mono"/>
                <a:ea typeface="Roboto Mono"/>
                <a:cs typeface="Roboto Mono"/>
                <a:sym typeface="Roboto Mono"/>
              </a:rPr>
              <a:t>22, 80, 443</a:t>
            </a:r>
            <a:endParaRPr sz="16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a:solidFill>
                  <a:schemeClr val="dk1"/>
                </a:solidFill>
                <a:latin typeface="Arial"/>
                <a:ea typeface="Arial"/>
                <a:cs typeface="Arial"/>
                <a:sym typeface="Arial"/>
              </a:rPr>
              <a:t>User Database</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a:solidFill>
                  <a:schemeClr val="dk1"/>
                </a:solidFill>
                <a:latin typeface="Arial"/>
                <a:ea typeface="Arial"/>
                <a:cs typeface="Arial"/>
                <a:sym typeface="Arial"/>
              </a:rPr>
              <a:t>Command Server</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a:p>
        </p:txBody>
      </p:sp>
      <p:sp>
        <p:nvSpPr>
          <p:cNvPr id="2112" name="Google Shape;2112;p112"/>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24292E"/>
                </a:solidFill>
              </a:rPr>
              <a:t>Description</a:t>
            </a:r>
            <a:r>
              <a:rPr lang="en" sz="1100">
                <a:solidFill>
                  <a:srgbClr val="24292E"/>
                </a:solidFill>
              </a:rPr>
              <a:t>: Web server that provides access to organization's IAM database. </a:t>
            </a:r>
            <a:endParaRPr sz="1100">
              <a:solidFill>
                <a:srgbClr val="24292E"/>
              </a:solidFill>
            </a:endParaRPr>
          </a:p>
          <a:p>
            <a:pPr indent="0" lvl="0" marL="0" rtl="0" algn="l">
              <a:lnSpc>
                <a:spcPct val="115000"/>
              </a:lnSpc>
              <a:spcBef>
                <a:spcPts val="0"/>
              </a:spcBef>
              <a:spcAft>
                <a:spcPts val="0"/>
              </a:spcAft>
              <a:buNone/>
            </a:pPr>
            <a:r>
              <a:t/>
            </a:r>
            <a:endParaRPr sz="1100">
              <a:solidFill>
                <a:srgbClr val="24292E"/>
              </a:solidFill>
            </a:endParaRPr>
          </a:p>
          <a:p>
            <a:pPr indent="0" lvl="0" marL="0" rtl="0" algn="l">
              <a:lnSpc>
                <a:spcPct val="115000"/>
              </a:lnSpc>
              <a:spcBef>
                <a:spcPts val="0"/>
              </a:spcBef>
              <a:spcAft>
                <a:spcPts val="0"/>
              </a:spcAft>
              <a:buNone/>
            </a:pPr>
            <a:r>
              <a:rPr lang="en" sz="1100">
                <a:solidFill>
                  <a:srgbClr val="24292E"/>
                </a:solidFill>
              </a:rPr>
              <a:t>This machine runs an HTTP and HTTPS server, which should be available to all machines on the subnet. </a:t>
            </a:r>
            <a:endParaRPr sz="1100">
              <a:solidFill>
                <a:srgbClr val="24292E"/>
              </a:solidFill>
            </a:endParaRPr>
          </a:p>
          <a:p>
            <a:pPr indent="0" lvl="0" marL="0" rtl="0" algn="l">
              <a:lnSpc>
                <a:spcPct val="115000"/>
              </a:lnSpc>
              <a:spcBef>
                <a:spcPts val="0"/>
              </a:spcBef>
              <a:spcAft>
                <a:spcPts val="0"/>
              </a:spcAft>
              <a:buNone/>
            </a:pPr>
            <a:r>
              <a:t/>
            </a:r>
            <a:endParaRPr sz="1100">
              <a:solidFill>
                <a:srgbClr val="24292E"/>
              </a:solidFill>
            </a:endParaRPr>
          </a:p>
          <a:p>
            <a:pPr indent="0" lvl="0" marL="0" rtl="0" algn="l">
              <a:lnSpc>
                <a:spcPct val="115000"/>
              </a:lnSpc>
              <a:spcBef>
                <a:spcPts val="0"/>
              </a:spcBef>
              <a:spcAft>
                <a:spcPts val="0"/>
              </a:spcAft>
              <a:buNone/>
            </a:pPr>
            <a:r>
              <a:rPr lang="en" sz="1100">
                <a:solidFill>
                  <a:srgbClr val="24292E"/>
                </a:solidFill>
              </a:rPr>
              <a:t>There is also an SSH listener, which should only allow access from the command server. </a:t>
            </a:r>
            <a:endParaRPr sz="1100">
              <a:solidFill>
                <a:srgbClr val="24292E"/>
              </a:solidFill>
            </a:endParaRPr>
          </a:p>
          <a:p>
            <a:pPr indent="0" lvl="0" marL="0" rtl="0" algn="l">
              <a:lnSpc>
                <a:spcPct val="115000"/>
              </a:lnSpc>
              <a:spcBef>
                <a:spcPts val="0"/>
              </a:spcBef>
              <a:spcAft>
                <a:spcPts val="0"/>
              </a:spcAft>
              <a:buNone/>
            </a:pPr>
            <a:r>
              <a:t/>
            </a:r>
            <a:endParaRPr sz="1100">
              <a:solidFill>
                <a:srgbClr val="24292E"/>
              </a:solidFill>
            </a:endParaRPr>
          </a:p>
          <a:p>
            <a:pPr indent="0" lvl="0" marL="0" rtl="0" algn="l">
              <a:lnSpc>
                <a:spcPct val="115000"/>
              </a:lnSpc>
              <a:spcBef>
                <a:spcPts val="0"/>
              </a:spcBef>
              <a:spcAft>
                <a:spcPts val="0"/>
              </a:spcAft>
              <a:buNone/>
            </a:pPr>
            <a:r>
              <a:rPr lang="en" sz="1100">
                <a:solidFill>
                  <a:srgbClr val="24292E"/>
                </a:solidFill>
              </a:rPr>
              <a:t>Disable connections to all other running services.</a:t>
            </a:r>
            <a:endParaRPr sz="1100">
              <a:solidFill>
                <a:srgbClr val="24292E"/>
              </a:solidFill>
            </a:endParaRPr>
          </a:p>
          <a:p>
            <a:pPr indent="0" lvl="0" marL="0" rtl="0" algn="l">
              <a:lnSpc>
                <a:spcPct val="115000"/>
              </a:lnSpc>
              <a:spcBef>
                <a:spcPts val="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113" name="Google Shape;2113;p11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Auditing</a:t>
            </a:r>
            <a:endParaRPr/>
          </a:p>
        </p:txBody>
      </p:sp>
      <p:sp>
        <p:nvSpPr>
          <p:cNvPr id="2114" name="Google Shape;2114;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5" name="Google Shape;2115;p11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113"/>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Service-Level Agreements for the company's intranet</a:t>
            </a:r>
            <a:endParaRPr/>
          </a:p>
        </p:txBody>
      </p:sp>
      <p:sp>
        <p:nvSpPr>
          <p:cNvPr id="2121" name="Google Shape;2121;p113"/>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latin typeface="Arial"/>
                <a:ea typeface="Arial"/>
                <a:cs typeface="Arial"/>
                <a:sym typeface="Arial"/>
              </a:rPr>
              <a:t>User Data API</a:t>
            </a:r>
            <a:endParaRPr sz="1600">
              <a:solidFill>
                <a:schemeClr val="dk1"/>
              </a:solidFill>
              <a:latin typeface="Arial"/>
              <a:ea typeface="Arial"/>
              <a:cs typeface="Arial"/>
              <a:sym typeface="Arial"/>
            </a:endParaRPr>
          </a:p>
          <a:p>
            <a:pPr indent="-330200" lvl="0" marL="457200" rtl="0" algn="l">
              <a:lnSpc>
                <a:spcPct val="115000"/>
              </a:lnSpc>
              <a:spcBef>
                <a:spcPts val="8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b="1" lang="en" sz="1800">
                <a:solidFill>
                  <a:schemeClr val="dk1"/>
                </a:solidFill>
                <a:latin typeface="Roboto Mono"/>
                <a:ea typeface="Roboto Mono"/>
                <a:cs typeface="Roboto Mono"/>
                <a:sym typeface="Roboto Mono"/>
              </a:rPr>
              <a:t>HTTP, HTTPS</a:t>
            </a:r>
            <a:endParaRPr b="1" sz="18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b="1" lang="en" sz="1800">
                <a:solidFill>
                  <a:schemeClr val="dk1"/>
                </a:solidFill>
                <a:latin typeface="Roboto Mono"/>
                <a:ea typeface="Roboto Mono"/>
                <a:cs typeface="Roboto Mono"/>
                <a:sym typeface="Roboto Mono"/>
              </a:rPr>
              <a:t>80, 433</a:t>
            </a:r>
            <a:endParaRPr b="1" sz="16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u="sng">
                <a:solidFill>
                  <a:schemeClr val="dk1"/>
                </a:solidFill>
                <a:highlight>
                  <a:srgbClr val="FFFF00"/>
                </a:highlight>
                <a:latin typeface="Arial"/>
                <a:ea typeface="Arial"/>
                <a:cs typeface="Arial"/>
                <a:sym typeface="Arial"/>
              </a:rPr>
              <a:t>User Database</a:t>
            </a:r>
            <a:endParaRPr sz="1600" u="sng">
              <a:solidFill>
                <a:schemeClr val="dk1"/>
              </a:solidFill>
              <a:highlight>
                <a:srgbClr val="FFFF00"/>
              </a:highlight>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a:solidFill>
                  <a:schemeClr val="dk1"/>
                </a:solidFill>
                <a:latin typeface="Arial"/>
                <a:ea typeface="Arial"/>
                <a:cs typeface="Arial"/>
                <a:sym typeface="Arial"/>
              </a:rPr>
              <a:t>Command Server</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a:p>
        </p:txBody>
      </p:sp>
      <p:sp>
        <p:nvSpPr>
          <p:cNvPr id="2122" name="Google Shape;2122;p113"/>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4292E"/>
                </a:solidFill>
              </a:rPr>
              <a:t>Description</a:t>
            </a:r>
            <a:r>
              <a:rPr lang="en" sz="1300">
                <a:solidFill>
                  <a:srgbClr val="24292E"/>
                </a:solidFill>
              </a:rPr>
              <a:t>: </a:t>
            </a:r>
            <a:endParaRPr sz="1300">
              <a:solidFill>
                <a:srgbClr val="24292E"/>
              </a:solidFill>
            </a:endParaRPr>
          </a:p>
          <a:p>
            <a:pPr indent="0" lvl="0" marL="0" rtl="0" algn="l">
              <a:lnSpc>
                <a:spcPct val="115000"/>
              </a:lnSpc>
              <a:spcBef>
                <a:spcPts val="0"/>
              </a:spcBef>
              <a:spcAft>
                <a:spcPts val="0"/>
              </a:spcAft>
              <a:buNone/>
            </a:pPr>
            <a:r>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MySQL server containing user data for IAM policies. </a:t>
            </a:r>
            <a:endParaRPr sz="1300">
              <a:solidFill>
                <a:srgbClr val="24292E"/>
              </a:solidFill>
            </a:endParaRPr>
          </a:p>
          <a:p>
            <a:pPr indent="0" lvl="0" marL="0" rtl="0" algn="l">
              <a:lnSpc>
                <a:spcPct val="115000"/>
              </a:lnSpc>
              <a:spcBef>
                <a:spcPts val="0"/>
              </a:spcBef>
              <a:spcAft>
                <a:spcPts val="0"/>
              </a:spcAft>
              <a:buNone/>
            </a:pPr>
            <a:r>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Should </a:t>
            </a:r>
            <a:r>
              <a:rPr i="1" lang="en" sz="1300">
                <a:solidFill>
                  <a:srgbClr val="24292E"/>
                </a:solidFill>
              </a:rPr>
              <a:t>only</a:t>
            </a:r>
            <a:r>
              <a:rPr lang="en" sz="1300">
                <a:solidFill>
                  <a:srgbClr val="24292E"/>
                </a:solidFill>
              </a:rPr>
              <a:t> be accessible by the User Data API server.</a:t>
            </a:r>
            <a:endParaRPr sz="1300">
              <a:solidFill>
                <a:srgbClr val="24292E"/>
              </a:solidFill>
            </a:endParaRPr>
          </a:p>
          <a:p>
            <a:pPr indent="0" lvl="0" marL="0" rtl="0" algn="l">
              <a:lnSpc>
                <a:spcPct val="115000"/>
              </a:lnSpc>
              <a:spcBef>
                <a:spcPts val="0"/>
              </a:spcBef>
              <a:spcAft>
                <a:spcPts val="0"/>
              </a:spcAft>
              <a:buNone/>
            </a:pPr>
            <a:r>
              <a:t/>
            </a:r>
            <a:endParaRPr sz="1200">
              <a:solidFill>
                <a:srgbClr val="24292E"/>
              </a:solidFill>
            </a:endParaRPr>
          </a:p>
          <a:p>
            <a:pPr indent="0" lvl="0" marL="0" rtl="0" algn="l">
              <a:spcBef>
                <a:spcPts val="0"/>
              </a:spcBef>
              <a:spcAft>
                <a:spcPts val="0"/>
              </a:spcAft>
              <a:buNone/>
            </a:pPr>
            <a:r>
              <a:t/>
            </a:r>
            <a:endParaRPr/>
          </a:p>
        </p:txBody>
      </p:sp>
      <p:sp>
        <p:nvSpPr>
          <p:cNvPr id="2123" name="Google Shape;2123;p11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Auditing</a:t>
            </a:r>
            <a:endParaRPr/>
          </a:p>
        </p:txBody>
      </p:sp>
      <p:sp>
        <p:nvSpPr>
          <p:cNvPr id="2124" name="Google Shape;212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5" name="Google Shape;2125;p11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9" name="Shape 2129"/>
        <p:cNvGrpSpPr/>
        <p:nvPr/>
      </p:nvGrpSpPr>
      <p:grpSpPr>
        <a:xfrm>
          <a:off x="0" y="0"/>
          <a:ext cx="0" cy="0"/>
          <a:chOff x="0" y="0"/>
          <a:chExt cx="0" cy="0"/>
        </a:xfrm>
      </p:grpSpPr>
      <p:sp>
        <p:nvSpPr>
          <p:cNvPr id="2130" name="Google Shape;2130;p114"/>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Service-Level Agreements for the company's intranet</a:t>
            </a:r>
            <a:endParaRPr/>
          </a:p>
        </p:txBody>
      </p:sp>
      <p:sp>
        <p:nvSpPr>
          <p:cNvPr id="2131" name="Google Shape;2131;p114"/>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latin typeface="Arial"/>
                <a:ea typeface="Arial"/>
                <a:cs typeface="Arial"/>
                <a:sym typeface="Arial"/>
              </a:rPr>
              <a:t>User Data API</a:t>
            </a:r>
            <a:endParaRPr sz="1600">
              <a:solidFill>
                <a:schemeClr val="dk1"/>
              </a:solidFill>
              <a:latin typeface="Arial"/>
              <a:ea typeface="Arial"/>
              <a:cs typeface="Arial"/>
              <a:sym typeface="Arial"/>
            </a:endParaRPr>
          </a:p>
          <a:p>
            <a:pPr indent="-330200" lvl="0" marL="457200" rtl="0" algn="l">
              <a:lnSpc>
                <a:spcPct val="115000"/>
              </a:lnSpc>
              <a:spcBef>
                <a:spcPts val="8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b="1" lang="en" sz="1800">
                <a:solidFill>
                  <a:schemeClr val="dk1"/>
                </a:solidFill>
                <a:latin typeface="Roboto Mono"/>
                <a:ea typeface="Roboto Mono"/>
                <a:cs typeface="Roboto Mono"/>
                <a:sym typeface="Roboto Mono"/>
              </a:rPr>
              <a:t>HTTP, HTTPS</a:t>
            </a:r>
            <a:endParaRPr b="1" sz="18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b="1" lang="en" sz="1800">
                <a:solidFill>
                  <a:schemeClr val="dk1"/>
                </a:solidFill>
                <a:latin typeface="Roboto Mono"/>
                <a:ea typeface="Roboto Mono"/>
                <a:cs typeface="Roboto Mono"/>
                <a:sym typeface="Roboto Mono"/>
              </a:rPr>
              <a:t>80, 433</a:t>
            </a:r>
            <a:endParaRPr b="1" sz="16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u="sng">
                <a:solidFill>
                  <a:schemeClr val="dk1"/>
                </a:solidFill>
                <a:highlight>
                  <a:srgbClr val="FFFF00"/>
                </a:highlight>
                <a:latin typeface="Arial"/>
                <a:ea typeface="Arial"/>
                <a:cs typeface="Arial"/>
                <a:sym typeface="Arial"/>
              </a:rPr>
              <a:t>User Database</a:t>
            </a:r>
            <a:endParaRPr sz="1600" u="sng">
              <a:solidFill>
                <a:schemeClr val="dk1"/>
              </a:solidFill>
              <a:highlight>
                <a:srgbClr val="FFFF00"/>
              </a:highlight>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lang="en" sz="1800">
                <a:solidFill>
                  <a:schemeClr val="dk1"/>
                </a:solidFill>
                <a:highlight>
                  <a:srgbClr val="FFFF00"/>
                </a:highlight>
                <a:latin typeface="Roboto Mono"/>
                <a:ea typeface="Roboto Mono"/>
                <a:cs typeface="Roboto Mono"/>
                <a:sym typeface="Roboto Mono"/>
              </a:rPr>
              <a:t>MySQL</a:t>
            </a:r>
            <a:endParaRPr sz="1800">
              <a:solidFill>
                <a:schemeClr val="dk1"/>
              </a:solidFill>
              <a:highlight>
                <a:srgbClr val="FFFF00"/>
              </a:highlight>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lang="en" sz="1800">
                <a:solidFill>
                  <a:schemeClr val="dk1"/>
                </a:solidFill>
                <a:highlight>
                  <a:srgbClr val="FFFF00"/>
                </a:highlight>
                <a:latin typeface="Roboto Mono"/>
                <a:ea typeface="Roboto Mono"/>
                <a:cs typeface="Roboto Mono"/>
                <a:sym typeface="Roboto Mono"/>
              </a:rPr>
              <a:t>3360</a:t>
            </a:r>
            <a:endParaRPr sz="1800">
              <a:solidFill>
                <a:schemeClr val="dk1"/>
              </a:solidFill>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a:solidFill>
                  <a:schemeClr val="dk1"/>
                </a:solidFill>
                <a:latin typeface="Arial"/>
                <a:ea typeface="Arial"/>
                <a:cs typeface="Arial"/>
                <a:sym typeface="Arial"/>
              </a:rPr>
              <a:t>Command Server</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a:p>
        </p:txBody>
      </p:sp>
      <p:sp>
        <p:nvSpPr>
          <p:cNvPr id="2132" name="Google Shape;2132;p114"/>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4292E"/>
                </a:solidFill>
              </a:rPr>
              <a:t>Description</a:t>
            </a:r>
            <a:r>
              <a:rPr lang="en" sz="1300">
                <a:solidFill>
                  <a:srgbClr val="24292E"/>
                </a:solidFill>
              </a:rPr>
              <a:t>: </a:t>
            </a:r>
            <a:endParaRPr sz="1300">
              <a:solidFill>
                <a:srgbClr val="24292E"/>
              </a:solidFill>
            </a:endParaRPr>
          </a:p>
          <a:p>
            <a:pPr indent="0" lvl="0" marL="0" rtl="0" algn="l">
              <a:lnSpc>
                <a:spcPct val="115000"/>
              </a:lnSpc>
              <a:spcBef>
                <a:spcPts val="0"/>
              </a:spcBef>
              <a:spcAft>
                <a:spcPts val="0"/>
              </a:spcAft>
              <a:buNone/>
            </a:pPr>
            <a:r>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MySQL server containing user data for IAM policies. </a:t>
            </a:r>
            <a:endParaRPr sz="1300">
              <a:solidFill>
                <a:srgbClr val="24292E"/>
              </a:solidFill>
            </a:endParaRPr>
          </a:p>
          <a:p>
            <a:pPr indent="0" lvl="0" marL="0" rtl="0" algn="l">
              <a:lnSpc>
                <a:spcPct val="115000"/>
              </a:lnSpc>
              <a:spcBef>
                <a:spcPts val="0"/>
              </a:spcBef>
              <a:spcAft>
                <a:spcPts val="0"/>
              </a:spcAft>
              <a:buNone/>
            </a:pPr>
            <a:r>
              <a:t/>
            </a:r>
            <a:endParaRPr sz="1300">
              <a:solidFill>
                <a:srgbClr val="24292E"/>
              </a:solidFill>
            </a:endParaRPr>
          </a:p>
          <a:p>
            <a:pPr indent="0" lvl="0" marL="0" rtl="0" algn="l">
              <a:lnSpc>
                <a:spcPct val="115000"/>
              </a:lnSpc>
              <a:spcBef>
                <a:spcPts val="0"/>
              </a:spcBef>
              <a:spcAft>
                <a:spcPts val="0"/>
              </a:spcAft>
              <a:buNone/>
            </a:pPr>
            <a:r>
              <a:rPr lang="en" sz="1300">
                <a:solidFill>
                  <a:srgbClr val="24292E"/>
                </a:solidFill>
              </a:rPr>
              <a:t>Should </a:t>
            </a:r>
            <a:r>
              <a:rPr i="1" lang="en" sz="1300">
                <a:solidFill>
                  <a:srgbClr val="24292E"/>
                </a:solidFill>
              </a:rPr>
              <a:t>only</a:t>
            </a:r>
            <a:r>
              <a:rPr lang="en" sz="1300">
                <a:solidFill>
                  <a:srgbClr val="24292E"/>
                </a:solidFill>
              </a:rPr>
              <a:t> be accessible by the User Data API server</a:t>
            </a:r>
            <a:endParaRPr sz="1300">
              <a:solidFill>
                <a:srgbClr val="24292E"/>
              </a:solidFill>
            </a:endParaRPr>
          </a:p>
          <a:p>
            <a:pPr indent="0" lvl="0" marL="0" rtl="0" algn="l">
              <a:lnSpc>
                <a:spcPct val="115000"/>
              </a:lnSpc>
              <a:spcBef>
                <a:spcPts val="0"/>
              </a:spcBef>
              <a:spcAft>
                <a:spcPts val="0"/>
              </a:spcAft>
              <a:buNone/>
            </a:pPr>
            <a:r>
              <a:t/>
            </a:r>
            <a:endParaRPr sz="1200">
              <a:solidFill>
                <a:srgbClr val="24292E"/>
              </a:solidFill>
            </a:endParaRPr>
          </a:p>
          <a:p>
            <a:pPr indent="0" lvl="0" marL="0" rtl="0" algn="l">
              <a:spcBef>
                <a:spcPts val="0"/>
              </a:spcBef>
              <a:spcAft>
                <a:spcPts val="0"/>
              </a:spcAft>
              <a:buNone/>
            </a:pPr>
            <a:r>
              <a:t/>
            </a:r>
            <a:endParaRPr/>
          </a:p>
        </p:txBody>
      </p:sp>
      <p:sp>
        <p:nvSpPr>
          <p:cNvPr id="2133" name="Google Shape;2133;p114"/>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Auditing</a:t>
            </a:r>
            <a:endParaRPr/>
          </a:p>
        </p:txBody>
      </p:sp>
      <p:sp>
        <p:nvSpPr>
          <p:cNvPr id="2134" name="Google Shape;213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5" name="Google Shape;2135;p11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9" name="Shape 2139"/>
        <p:cNvGrpSpPr/>
        <p:nvPr/>
      </p:nvGrpSpPr>
      <p:grpSpPr>
        <a:xfrm>
          <a:off x="0" y="0"/>
          <a:ext cx="0" cy="0"/>
          <a:chOff x="0" y="0"/>
          <a:chExt cx="0" cy="0"/>
        </a:xfrm>
      </p:grpSpPr>
      <p:sp>
        <p:nvSpPr>
          <p:cNvPr id="2140" name="Google Shape;2140;p115"/>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Service-Level Agreements for the company's intranet</a:t>
            </a:r>
            <a:endParaRPr/>
          </a:p>
        </p:txBody>
      </p:sp>
      <p:sp>
        <p:nvSpPr>
          <p:cNvPr id="2141" name="Google Shape;2141;p115"/>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latin typeface="Arial"/>
                <a:ea typeface="Arial"/>
                <a:cs typeface="Arial"/>
                <a:sym typeface="Arial"/>
              </a:rPr>
              <a:t>User Data API</a:t>
            </a:r>
            <a:endParaRPr sz="1600">
              <a:solidFill>
                <a:schemeClr val="dk1"/>
              </a:solidFill>
              <a:latin typeface="Arial"/>
              <a:ea typeface="Arial"/>
              <a:cs typeface="Arial"/>
              <a:sym typeface="Arial"/>
            </a:endParaRPr>
          </a:p>
          <a:p>
            <a:pPr indent="-330200" lvl="0" marL="457200" rtl="0" algn="l">
              <a:lnSpc>
                <a:spcPct val="115000"/>
              </a:lnSpc>
              <a:spcBef>
                <a:spcPts val="8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b="1" lang="en" sz="1800">
                <a:solidFill>
                  <a:schemeClr val="dk1"/>
                </a:solidFill>
                <a:latin typeface="Roboto Mono"/>
                <a:ea typeface="Roboto Mono"/>
                <a:cs typeface="Roboto Mono"/>
                <a:sym typeface="Roboto Mono"/>
              </a:rPr>
              <a:t>HTTP, HTTPS</a:t>
            </a:r>
            <a:endParaRPr b="1" sz="18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b="1" lang="en" sz="1800">
                <a:solidFill>
                  <a:schemeClr val="dk1"/>
                </a:solidFill>
                <a:latin typeface="Roboto Mono"/>
                <a:ea typeface="Roboto Mono"/>
                <a:cs typeface="Roboto Mono"/>
                <a:sym typeface="Roboto Mono"/>
              </a:rPr>
              <a:t>80, 433</a:t>
            </a:r>
            <a:endParaRPr b="1" sz="16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a:solidFill>
                  <a:schemeClr val="dk1"/>
                </a:solidFill>
                <a:latin typeface="Arial"/>
                <a:ea typeface="Arial"/>
                <a:cs typeface="Arial"/>
                <a:sym typeface="Arial"/>
              </a:rPr>
              <a:t>User Database</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b="1" lang="en" sz="1800">
                <a:solidFill>
                  <a:schemeClr val="dk1"/>
                </a:solidFill>
                <a:latin typeface="Roboto Mono"/>
                <a:ea typeface="Roboto Mono"/>
                <a:cs typeface="Roboto Mono"/>
                <a:sym typeface="Roboto Mono"/>
              </a:rPr>
              <a:t>MySQL</a:t>
            </a:r>
            <a:endParaRPr b="1" sz="18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b="1" lang="en" sz="1800">
                <a:solidFill>
                  <a:schemeClr val="dk1"/>
                </a:solidFill>
                <a:latin typeface="Roboto Mono"/>
                <a:ea typeface="Roboto Mono"/>
                <a:cs typeface="Roboto Mono"/>
                <a:sym typeface="Roboto Mono"/>
              </a:rPr>
              <a:t>3360</a:t>
            </a:r>
            <a:endParaRPr b="1" sz="18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u="sng">
                <a:solidFill>
                  <a:schemeClr val="dk1"/>
                </a:solidFill>
                <a:highlight>
                  <a:srgbClr val="FFFF00"/>
                </a:highlight>
                <a:latin typeface="Arial"/>
                <a:ea typeface="Arial"/>
                <a:cs typeface="Arial"/>
                <a:sym typeface="Arial"/>
              </a:rPr>
              <a:t>Command Server</a:t>
            </a:r>
            <a:endParaRPr sz="1600" u="sng">
              <a:solidFill>
                <a:schemeClr val="dk1"/>
              </a:solidFill>
              <a:highlight>
                <a:srgbClr val="FFFF00"/>
              </a:highlight>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a:p>
        </p:txBody>
      </p:sp>
      <p:sp>
        <p:nvSpPr>
          <p:cNvPr id="2142" name="Google Shape;2142;p115"/>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Description:</a:t>
            </a:r>
            <a:endParaRPr sz="1100"/>
          </a:p>
          <a:p>
            <a:pPr indent="0" lvl="0" marL="0" rtl="0" algn="l">
              <a:lnSpc>
                <a:spcPct val="115000"/>
              </a:lnSpc>
              <a:spcBef>
                <a:spcPts val="0"/>
              </a:spcBef>
              <a:spcAft>
                <a:spcPts val="0"/>
              </a:spcAft>
              <a:buNone/>
            </a:pPr>
            <a:r>
              <a:rPr lang="en" sz="1100"/>
              <a:t>Server responsible for controlling whether other servers on the network are up or down.</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Allows administrators to </a:t>
            </a:r>
            <a:r>
              <a:rPr lang="en" sz="1100"/>
              <a:t>login</a:t>
            </a:r>
            <a:r>
              <a:rPr lang="en" sz="1100"/>
              <a:t> remotely to issue commands.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Block all requests to the telnet server that </a:t>
            </a:r>
            <a:r>
              <a:rPr i="1" lang="en" sz="1100"/>
              <a:t>do not</a:t>
            </a:r>
            <a:r>
              <a:rPr lang="en" sz="1100"/>
              <a:t> come from the local subnet.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Allow outgoing SSH and telnet connections to other machines within the subnet.</a:t>
            </a:r>
            <a:endParaRPr sz="1100"/>
          </a:p>
          <a:p>
            <a:pPr indent="0" lvl="0" marL="0" rtl="0" algn="l">
              <a:lnSpc>
                <a:spcPct val="115000"/>
              </a:lnSpc>
              <a:spcBef>
                <a:spcPts val="0"/>
              </a:spcBef>
              <a:spcAft>
                <a:spcPts val="0"/>
              </a:spcAft>
              <a:buNone/>
            </a:pPr>
            <a:r>
              <a:t/>
            </a:r>
            <a:endParaRPr sz="1200">
              <a:solidFill>
                <a:srgbClr val="24292E"/>
              </a:solidFill>
            </a:endParaRPr>
          </a:p>
          <a:p>
            <a:pPr indent="0" lvl="0" marL="0" rtl="0" algn="l">
              <a:spcBef>
                <a:spcPts val="0"/>
              </a:spcBef>
              <a:spcAft>
                <a:spcPts val="0"/>
              </a:spcAft>
              <a:buNone/>
            </a:pPr>
            <a:r>
              <a:t/>
            </a:r>
            <a:endParaRPr/>
          </a:p>
        </p:txBody>
      </p:sp>
      <p:sp>
        <p:nvSpPr>
          <p:cNvPr id="2143" name="Google Shape;2143;p115"/>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Auditing</a:t>
            </a:r>
            <a:endParaRPr/>
          </a:p>
        </p:txBody>
      </p:sp>
      <p:sp>
        <p:nvSpPr>
          <p:cNvPr id="2144" name="Google Shape;2144;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5" name="Google Shape;2145;p11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9" name="Shape 2149"/>
        <p:cNvGrpSpPr/>
        <p:nvPr/>
      </p:nvGrpSpPr>
      <p:grpSpPr>
        <a:xfrm>
          <a:off x="0" y="0"/>
          <a:ext cx="0" cy="0"/>
          <a:chOff x="0" y="0"/>
          <a:chExt cx="0" cy="0"/>
        </a:xfrm>
      </p:grpSpPr>
      <p:sp>
        <p:nvSpPr>
          <p:cNvPr id="2150" name="Google Shape;2150;p116"/>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Service-Level Agreements for the company's intranet</a:t>
            </a:r>
            <a:endParaRPr/>
          </a:p>
        </p:txBody>
      </p:sp>
      <p:sp>
        <p:nvSpPr>
          <p:cNvPr id="2151" name="Google Shape;2151;p116"/>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chemeClr val="dk1"/>
                </a:solidFill>
                <a:latin typeface="Arial"/>
                <a:ea typeface="Arial"/>
                <a:cs typeface="Arial"/>
                <a:sym typeface="Arial"/>
              </a:rPr>
              <a:t>User Data API</a:t>
            </a:r>
            <a:endParaRPr sz="1600">
              <a:solidFill>
                <a:schemeClr val="dk1"/>
              </a:solidFill>
              <a:latin typeface="Arial"/>
              <a:ea typeface="Arial"/>
              <a:cs typeface="Arial"/>
              <a:sym typeface="Arial"/>
            </a:endParaRPr>
          </a:p>
          <a:p>
            <a:pPr indent="-330200" lvl="0" marL="457200" rtl="0" algn="l">
              <a:lnSpc>
                <a:spcPct val="115000"/>
              </a:lnSpc>
              <a:spcBef>
                <a:spcPts val="8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b="1" lang="en" sz="1800">
                <a:solidFill>
                  <a:schemeClr val="dk1"/>
                </a:solidFill>
                <a:latin typeface="Roboto Mono"/>
                <a:ea typeface="Roboto Mono"/>
                <a:cs typeface="Roboto Mono"/>
                <a:sym typeface="Roboto Mono"/>
              </a:rPr>
              <a:t>HTTP, HTTPS</a:t>
            </a:r>
            <a:endParaRPr b="1" sz="18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b="1" lang="en" sz="1800">
                <a:solidFill>
                  <a:schemeClr val="dk1"/>
                </a:solidFill>
                <a:latin typeface="Roboto Mono"/>
                <a:ea typeface="Roboto Mono"/>
                <a:cs typeface="Roboto Mono"/>
                <a:sym typeface="Roboto Mono"/>
              </a:rPr>
              <a:t>80, 433</a:t>
            </a:r>
            <a:endParaRPr b="1" sz="16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a:solidFill>
                  <a:schemeClr val="dk1"/>
                </a:solidFill>
                <a:latin typeface="Arial"/>
                <a:ea typeface="Arial"/>
                <a:cs typeface="Arial"/>
                <a:sym typeface="Arial"/>
              </a:rPr>
              <a:t>User Database</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b="1" lang="en" sz="1800">
                <a:solidFill>
                  <a:schemeClr val="dk1"/>
                </a:solidFill>
                <a:latin typeface="Roboto Mono"/>
                <a:ea typeface="Roboto Mono"/>
                <a:cs typeface="Roboto Mono"/>
                <a:sym typeface="Roboto Mono"/>
              </a:rPr>
              <a:t>MySQL</a:t>
            </a:r>
            <a:endParaRPr b="1" sz="18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b="1" lang="en" sz="1800">
                <a:solidFill>
                  <a:schemeClr val="dk1"/>
                </a:solidFill>
                <a:latin typeface="Roboto Mono"/>
                <a:ea typeface="Roboto Mono"/>
                <a:cs typeface="Roboto Mono"/>
                <a:sym typeface="Roboto Mono"/>
              </a:rPr>
              <a:t>3360</a:t>
            </a:r>
            <a:endParaRPr b="1" sz="1800">
              <a:solidFill>
                <a:schemeClr val="dk1"/>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None/>
            </a:pPr>
            <a:r>
              <a:rPr lang="en" sz="1600" u="sng">
                <a:solidFill>
                  <a:schemeClr val="dk1"/>
                </a:solidFill>
                <a:highlight>
                  <a:srgbClr val="FFFF00"/>
                </a:highlight>
                <a:latin typeface="Arial"/>
                <a:ea typeface="Arial"/>
                <a:cs typeface="Arial"/>
                <a:sym typeface="Arial"/>
              </a:rPr>
              <a:t>Command Server</a:t>
            </a:r>
            <a:endParaRPr sz="1600" u="sng">
              <a:solidFill>
                <a:schemeClr val="dk1"/>
              </a:solidFill>
              <a:highlight>
                <a:srgbClr val="FFFF00"/>
              </a:highlight>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a:t>
            </a:r>
            <a:r>
              <a:rPr lang="en" sz="1800">
                <a:solidFill>
                  <a:schemeClr val="dk1"/>
                </a:solidFill>
                <a:highlight>
                  <a:srgbClr val="FFFF00"/>
                </a:highlight>
                <a:latin typeface="Roboto Mono"/>
                <a:ea typeface="Roboto Mono"/>
                <a:cs typeface="Roboto Mono"/>
                <a:sym typeface="Roboto Mono"/>
              </a:rPr>
              <a:t>SSH, Telnet</a:t>
            </a:r>
            <a:endParaRPr sz="1800">
              <a:solidFill>
                <a:schemeClr val="dk1"/>
              </a:solidFill>
              <a:highlight>
                <a:srgbClr val="FFFF00"/>
              </a:highlight>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a:t>
            </a:r>
            <a:r>
              <a:rPr lang="en" sz="1800">
                <a:solidFill>
                  <a:schemeClr val="dk1"/>
                </a:solidFill>
                <a:highlight>
                  <a:srgbClr val="FFFF00"/>
                </a:highlight>
                <a:latin typeface="Roboto Mono"/>
                <a:ea typeface="Roboto Mono"/>
                <a:cs typeface="Roboto Mono"/>
                <a:sym typeface="Roboto Mono"/>
              </a:rPr>
              <a:t>22, 23</a:t>
            </a:r>
            <a:endParaRPr sz="1800">
              <a:highlight>
                <a:srgbClr val="FFFF00"/>
              </a:highlight>
              <a:latin typeface="Roboto Mono"/>
              <a:ea typeface="Roboto Mono"/>
              <a:cs typeface="Roboto Mono"/>
              <a:sym typeface="Roboto Mono"/>
            </a:endParaRPr>
          </a:p>
        </p:txBody>
      </p:sp>
      <p:sp>
        <p:nvSpPr>
          <p:cNvPr id="2152" name="Google Shape;2152;p116"/>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Description:</a:t>
            </a:r>
            <a:endParaRPr sz="1100"/>
          </a:p>
          <a:p>
            <a:pPr indent="0" lvl="0" marL="0" rtl="0" algn="l">
              <a:lnSpc>
                <a:spcPct val="115000"/>
              </a:lnSpc>
              <a:spcBef>
                <a:spcPts val="0"/>
              </a:spcBef>
              <a:spcAft>
                <a:spcPts val="0"/>
              </a:spcAft>
              <a:buNone/>
            </a:pPr>
            <a:r>
              <a:rPr lang="en" sz="1100"/>
              <a:t>Server responsible for controlling whether other servers on the network are up or down.</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Allows administrators to login remotely to issue commands.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Block all requests to the telnet server that </a:t>
            </a:r>
            <a:r>
              <a:rPr i="1" lang="en" sz="1100"/>
              <a:t>do not</a:t>
            </a:r>
            <a:r>
              <a:rPr lang="en" sz="1100"/>
              <a:t> come from the local subnet.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Allow outgoing SSH and telnet connections to other machines within the subnet.</a:t>
            </a:r>
            <a:endParaRPr sz="1100"/>
          </a:p>
          <a:p>
            <a:pPr indent="0" lvl="0" marL="0" rtl="0" algn="l">
              <a:lnSpc>
                <a:spcPct val="115000"/>
              </a:lnSpc>
              <a:spcBef>
                <a:spcPts val="0"/>
              </a:spcBef>
              <a:spcAft>
                <a:spcPts val="0"/>
              </a:spcAft>
              <a:buNone/>
            </a:pPr>
            <a:r>
              <a:t/>
            </a:r>
            <a:endParaRPr sz="1200">
              <a:solidFill>
                <a:srgbClr val="24292E"/>
              </a:solidFill>
            </a:endParaRPr>
          </a:p>
          <a:p>
            <a:pPr indent="0" lvl="0" marL="0" rtl="0" algn="l">
              <a:spcBef>
                <a:spcPts val="0"/>
              </a:spcBef>
              <a:spcAft>
                <a:spcPts val="0"/>
              </a:spcAft>
              <a:buNone/>
            </a:pPr>
            <a:r>
              <a:t/>
            </a:r>
            <a:endParaRPr/>
          </a:p>
        </p:txBody>
      </p:sp>
      <p:sp>
        <p:nvSpPr>
          <p:cNvPr id="2153" name="Google Shape;2153;p11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Auditing</a:t>
            </a:r>
            <a:endParaRPr/>
          </a:p>
        </p:txBody>
      </p:sp>
      <p:sp>
        <p:nvSpPr>
          <p:cNvPr id="2154" name="Google Shape;215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5" name="Google Shape;2155;p11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sp>
        <p:nvSpPr>
          <p:cNvPr id="2160" name="Google Shape;2160;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Firewall Policies Review: Generating Documentation</a:t>
            </a:r>
            <a:endParaRPr/>
          </a:p>
        </p:txBody>
      </p:sp>
      <p:sp>
        <p:nvSpPr>
          <p:cNvPr id="2161" name="Google Shape;2161;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Generate documentation by </a:t>
            </a:r>
            <a:r>
              <a:rPr b="1" lang="en" sz="1600"/>
              <a:t>implementing the firewall</a:t>
            </a:r>
            <a:r>
              <a:rPr lang="en" sz="1600"/>
              <a:t> and </a:t>
            </a:r>
            <a:r>
              <a:rPr b="1" lang="en" sz="1600"/>
              <a:t>exporting you rules</a:t>
            </a:r>
            <a:r>
              <a:rPr lang="en" sz="1600"/>
              <a:t>.</a:t>
            </a:r>
            <a:endParaRPr sz="1600"/>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162" name="Google Shape;2162;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3" name="Google Shape;2163;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4" name="Google Shape;2164;p11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04800" lvl="0" marL="457200" rtl="0" algn="l">
              <a:lnSpc>
                <a:spcPct val="200000"/>
              </a:lnSpc>
              <a:spcBef>
                <a:spcPts val="0"/>
              </a:spcBef>
              <a:spcAft>
                <a:spcPts val="0"/>
              </a:spcAft>
              <a:buSzPts val="1200"/>
              <a:buAutoNum type="arabicPeriod"/>
            </a:pPr>
            <a:r>
              <a:rPr lang="en" sz="1200">
                <a:latin typeface="Arial"/>
                <a:ea typeface="Arial"/>
                <a:cs typeface="Arial"/>
                <a:sym typeface="Arial"/>
              </a:rPr>
              <a:t>Create a directory to save firewall information in: </a:t>
            </a:r>
            <a:r>
              <a:rPr lang="en" sz="1200">
                <a:latin typeface="Courier"/>
                <a:ea typeface="Courier"/>
                <a:cs typeface="Courier"/>
                <a:sym typeface="Courier"/>
              </a:rPr>
              <a:t>~/security/firewall_policies</a:t>
            </a:r>
            <a:r>
              <a:rPr lang="en" sz="1200">
                <a:latin typeface="Arial"/>
                <a:ea typeface="Arial"/>
                <a:cs typeface="Arial"/>
                <a:sym typeface="Arial"/>
              </a:rPr>
              <a:t>. Move into this directory.</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AutoNum type="arabicPeriod"/>
            </a:pPr>
            <a:r>
              <a:rPr lang="en" sz="1200">
                <a:latin typeface="Arial"/>
                <a:ea typeface="Arial"/>
                <a:cs typeface="Arial"/>
                <a:sym typeface="Arial"/>
              </a:rPr>
              <a:t>Create a new file for each machine—e.g., </a:t>
            </a:r>
            <a:r>
              <a:rPr lang="en" sz="1200">
                <a:latin typeface="Courier New"/>
                <a:ea typeface="Courier New"/>
                <a:cs typeface="Courier New"/>
                <a:sym typeface="Courier New"/>
              </a:rPr>
              <a:t>command_server.ufw.rules</a:t>
            </a:r>
            <a:r>
              <a:rPr lang="en" sz="1200">
                <a:latin typeface="Arial"/>
                <a:ea typeface="Arial"/>
                <a:cs typeface="Arial"/>
                <a:sym typeface="Arial"/>
              </a:rPr>
              <a:t>.</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AutoNum type="arabicPeriod"/>
            </a:pPr>
            <a:r>
              <a:rPr lang="en" sz="1200">
                <a:latin typeface="Arial"/>
                <a:ea typeface="Arial"/>
                <a:cs typeface="Arial"/>
                <a:sym typeface="Arial"/>
              </a:rPr>
              <a:t>Write the UFW commands you would run to implement the correct firewall rules in each file.</a:t>
            </a:r>
            <a:endParaRPr sz="1200">
              <a:latin typeface="Arial"/>
              <a:ea typeface="Arial"/>
              <a:cs typeface="Arial"/>
              <a:sym typeface="Arial"/>
            </a:endParaRPr>
          </a:p>
          <a:p>
            <a:pPr indent="0" lvl="0" marL="0" rtl="0" algn="l">
              <a:spcBef>
                <a:spcPts val="0"/>
              </a:spcBef>
              <a:spcAft>
                <a:spcPts val="80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Google Shape;216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Generating Documentation</a:t>
            </a:r>
            <a:endParaRPr/>
          </a:p>
        </p:txBody>
      </p:sp>
      <p:sp>
        <p:nvSpPr>
          <p:cNvPr id="2170" name="Google Shape;2170;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Complete the following support documentation:</a:t>
            </a:r>
            <a:endParaRPr sz="1600"/>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171" name="Google Shape;217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2" name="Google Shape;2172;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3" name="Google Shape;2173;p118"/>
          <p:cNvSpPr txBox="1"/>
          <p:nvPr>
            <p:ph idx="3" type="body"/>
          </p:nvPr>
        </p:nvSpPr>
        <p:spPr>
          <a:xfrm>
            <a:off x="175" y="1284250"/>
            <a:ext cx="9144000" cy="1217400"/>
          </a:xfrm>
          <a:prstGeom prst="rect">
            <a:avLst/>
          </a:prstGeom>
        </p:spPr>
        <p:txBody>
          <a:bodyPr anchorCtr="0" anchor="t" bIns="914400" lIns="457200" spcFirstLastPara="1" rIns="457200" wrap="square" tIns="0">
            <a:noAutofit/>
          </a:bodyPr>
          <a:lstStyle/>
          <a:p>
            <a:pPr indent="-304800" lvl="0" marL="457200" rtl="0" algn="l">
              <a:lnSpc>
                <a:spcPct val="150000"/>
              </a:lnSpc>
              <a:spcBef>
                <a:spcPts val="0"/>
              </a:spcBef>
              <a:spcAft>
                <a:spcPts val="0"/>
              </a:spcAft>
              <a:buSzPts val="1200"/>
              <a:buAutoNum type="arabicPeriod"/>
            </a:pPr>
            <a:r>
              <a:rPr lang="en" sz="1200">
                <a:highlight>
                  <a:srgbClr val="FFFF00"/>
                </a:highlight>
                <a:latin typeface="Arial"/>
                <a:ea typeface="Arial"/>
                <a:cs typeface="Arial"/>
                <a:sym typeface="Arial"/>
              </a:rPr>
              <a:t>Create a directory to save firewall information in: </a:t>
            </a:r>
            <a:r>
              <a:rPr lang="en" sz="1200">
                <a:highlight>
                  <a:srgbClr val="FFFF00"/>
                </a:highlight>
                <a:latin typeface="Courier"/>
                <a:ea typeface="Courier"/>
                <a:cs typeface="Courier"/>
                <a:sym typeface="Courier"/>
              </a:rPr>
              <a:t>~/security/firewall_policies</a:t>
            </a:r>
            <a:r>
              <a:rPr lang="en" sz="1200">
                <a:highlight>
                  <a:srgbClr val="FFFF00"/>
                </a:highlight>
                <a:latin typeface="Arial"/>
                <a:ea typeface="Arial"/>
                <a:cs typeface="Arial"/>
                <a:sym typeface="Arial"/>
              </a:rPr>
              <a:t>. Move into this directory.</a:t>
            </a:r>
            <a:endParaRPr sz="1200">
              <a:highlight>
                <a:srgbClr val="FFFF00"/>
              </a:highlight>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highlight>
                  <a:srgbClr val="FFFF00"/>
                </a:highlight>
                <a:latin typeface="Arial"/>
                <a:ea typeface="Arial"/>
                <a:cs typeface="Arial"/>
                <a:sym typeface="Arial"/>
              </a:rPr>
              <a:t>Create a new file for each machine—e.g., </a:t>
            </a:r>
            <a:r>
              <a:rPr lang="en" sz="1200">
                <a:solidFill>
                  <a:schemeClr val="dk1"/>
                </a:solidFill>
                <a:highlight>
                  <a:srgbClr val="FFFF00"/>
                </a:highlight>
                <a:latin typeface="Courier New"/>
                <a:ea typeface="Courier New"/>
                <a:cs typeface="Courier New"/>
                <a:sym typeface="Courier New"/>
              </a:rPr>
              <a:t>command_server.ufw.rules</a:t>
            </a:r>
            <a:r>
              <a:rPr lang="en" sz="1200">
                <a:solidFill>
                  <a:schemeClr val="dk1"/>
                </a:solidFill>
                <a:highlight>
                  <a:srgbClr val="FFFF00"/>
                </a:highlight>
                <a:latin typeface="Arial"/>
                <a:ea typeface="Arial"/>
                <a:cs typeface="Arial"/>
                <a:sym typeface="Arial"/>
              </a:rPr>
              <a:t>.</a:t>
            </a:r>
            <a:endParaRPr sz="1200">
              <a:solidFill>
                <a:schemeClr val="dk1"/>
              </a:solidFill>
              <a:highlight>
                <a:srgbClr val="FFFF00"/>
              </a:highlight>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latin typeface="Arial"/>
                <a:ea typeface="Arial"/>
                <a:cs typeface="Arial"/>
                <a:sym typeface="Arial"/>
              </a:rPr>
              <a:t>Write the UFW commands you would run to implement the correct firewall rules in each file.</a:t>
            </a:r>
            <a:endParaRPr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800"/>
              </a:spcBef>
              <a:spcAft>
                <a:spcPts val="800"/>
              </a:spcAft>
              <a:buNone/>
            </a:pPr>
            <a:r>
              <a:t/>
            </a:r>
            <a:endParaRPr sz="1200">
              <a:latin typeface="Arial"/>
              <a:ea typeface="Arial"/>
              <a:cs typeface="Arial"/>
              <a:sym typeface="Arial"/>
            </a:endParaRPr>
          </a:p>
        </p:txBody>
      </p:sp>
      <p:sp>
        <p:nvSpPr>
          <p:cNvPr id="2174" name="Google Shape;2174;p118"/>
          <p:cNvSpPr txBox="1"/>
          <p:nvPr/>
        </p:nvSpPr>
        <p:spPr>
          <a:xfrm>
            <a:off x="1493875" y="2956200"/>
            <a:ext cx="5550000" cy="1850100"/>
          </a:xfrm>
          <a:prstGeom prst="rect">
            <a:avLst/>
          </a:prstGeom>
          <a:noFill/>
          <a:ln cap="flat" cmpd="sng" w="19050">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00"/>
                </a:highlight>
                <a:latin typeface="Courier"/>
                <a:ea typeface="Courier"/>
                <a:cs typeface="Courier"/>
                <a:sym typeface="Courier"/>
              </a:rPr>
              <a:t>$ mkdir -p </a:t>
            </a:r>
            <a:r>
              <a:rPr lang="en" sz="1200">
                <a:solidFill>
                  <a:srgbClr val="D73A49"/>
                </a:solidFill>
                <a:highlight>
                  <a:srgbClr val="FFFF00"/>
                </a:highlight>
                <a:latin typeface="Courier"/>
                <a:ea typeface="Courier"/>
                <a:cs typeface="Courier"/>
                <a:sym typeface="Courier"/>
              </a:rPr>
              <a:t>~</a:t>
            </a:r>
            <a:r>
              <a:rPr lang="en" sz="1200">
                <a:highlight>
                  <a:srgbClr val="FFFF00"/>
                </a:highlight>
                <a:latin typeface="Courier"/>
                <a:ea typeface="Courier"/>
                <a:cs typeface="Courier"/>
                <a:sym typeface="Courier"/>
              </a:rPr>
              <a:t>/security/firewall_policies</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Clr>
                <a:schemeClr val="dk1"/>
              </a:buClr>
              <a:buSzPts val="1100"/>
              <a:buFont typeface="Arial"/>
              <a:buNone/>
            </a:pPr>
            <a:r>
              <a:rPr lang="en" sz="1200">
                <a:highlight>
                  <a:srgbClr val="FFFF00"/>
                </a:highlight>
                <a:latin typeface="Courier"/>
                <a:ea typeface="Courier"/>
                <a:cs typeface="Courier"/>
                <a:sym typeface="Courier"/>
              </a:rPr>
              <a:t>$ </a:t>
            </a:r>
            <a:r>
              <a:rPr lang="en" sz="1200">
                <a:solidFill>
                  <a:srgbClr val="005CC5"/>
                </a:solidFill>
                <a:highlight>
                  <a:srgbClr val="FFFF00"/>
                </a:highlight>
                <a:latin typeface="Courier"/>
                <a:ea typeface="Courier"/>
                <a:cs typeface="Courier"/>
                <a:sym typeface="Courier"/>
              </a:rPr>
              <a:t>cd</a:t>
            </a:r>
            <a:r>
              <a:rPr lang="en" sz="1200">
                <a:solidFill>
                  <a:srgbClr val="6A737D"/>
                </a:solidFill>
                <a:highlight>
                  <a:srgbClr val="FFFF00"/>
                </a:highlight>
                <a:latin typeface="Courier"/>
                <a:ea typeface="Courier"/>
                <a:cs typeface="Courier"/>
                <a:sym typeface="Courier"/>
              </a:rPr>
              <a:t> </a:t>
            </a:r>
            <a:r>
              <a:rPr lang="en" sz="1200">
                <a:solidFill>
                  <a:srgbClr val="D73A49"/>
                </a:solidFill>
                <a:highlight>
                  <a:srgbClr val="FFFF00"/>
                </a:highlight>
                <a:latin typeface="Courier"/>
                <a:ea typeface="Courier"/>
                <a:cs typeface="Courier"/>
                <a:sym typeface="Courier"/>
              </a:rPr>
              <a:t>~</a:t>
            </a:r>
            <a:r>
              <a:rPr lang="en" sz="1200">
                <a:highlight>
                  <a:srgbClr val="FFFF00"/>
                </a:highlight>
                <a:latin typeface="Courier"/>
                <a:ea typeface="Courier"/>
                <a:cs typeface="Courier"/>
                <a:sym typeface="Courier"/>
              </a:rPr>
              <a:t>/security/firewall_policies</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Clr>
                <a:schemeClr val="dk1"/>
              </a:buClr>
              <a:buSzPts val="1100"/>
              <a:buFont typeface="Arial"/>
              <a:buNone/>
            </a:pPr>
            <a:r>
              <a:rPr lang="en" sz="1200">
                <a:solidFill>
                  <a:schemeClr val="dk1"/>
                </a:solidFill>
                <a:highlight>
                  <a:srgbClr val="FFFF00"/>
                </a:highlight>
                <a:latin typeface="Courier"/>
                <a:ea typeface="Courier"/>
                <a:cs typeface="Courier"/>
                <a:sym typeface="Courier"/>
              </a:rPr>
              <a:t>$ touch command_server.ufw.rule api_server.ufw.rules userdb.ufw.rules</a:t>
            </a:r>
            <a:r>
              <a:rPr lang="en" sz="1200">
                <a:solidFill>
                  <a:srgbClr val="005CC5"/>
                </a:solidFill>
                <a:highlight>
                  <a:srgbClr val="FFFF00"/>
                </a:highlight>
                <a:latin typeface="Courier"/>
                <a:ea typeface="Courier"/>
                <a:cs typeface="Courier"/>
                <a:sym typeface="Courier"/>
              </a:rPr>
              <a:t> </a:t>
            </a:r>
            <a:endParaRPr sz="1200">
              <a:highlight>
                <a:srgbClr val="FFFF00"/>
              </a:highlight>
              <a:latin typeface="Courier"/>
              <a:ea typeface="Courier"/>
              <a:cs typeface="Courier"/>
              <a:sym typeface="Courier"/>
            </a:endParaRPr>
          </a:p>
          <a:p>
            <a:pPr indent="0" lvl="0" marL="0" rtl="0" algn="l">
              <a:spcBef>
                <a:spcPts val="0"/>
              </a:spcBef>
              <a:spcAft>
                <a:spcPts val="0"/>
              </a:spcAft>
              <a:buNone/>
            </a:pPr>
            <a:r>
              <a:t/>
            </a:r>
            <a:endParaRPr/>
          </a:p>
        </p:txBody>
      </p:sp>
      <p:sp>
        <p:nvSpPr>
          <p:cNvPr id="2175" name="Google Shape;2175;p118"/>
          <p:cNvSpPr txBox="1"/>
          <p:nvPr/>
        </p:nvSpPr>
        <p:spPr>
          <a:xfrm>
            <a:off x="3515000" y="2560325"/>
            <a:ext cx="1125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Solution</a:t>
            </a:r>
            <a:r>
              <a:rPr b="1" lang="en">
                <a:latin typeface="Roboto"/>
                <a:ea typeface="Roboto"/>
                <a:cs typeface="Roboto"/>
                <a:sym typeface="Roboto"/>
              </a:rPr>
              <a:t>:</a:t>
            </a:r>
            <a:endParaRPr b="1">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9" name="Shape 2179"/>
        <p:cNvGrpSpPr/>
        <p:nvPr/>
      </p:nvGrpSpPr>
      <p:grpSpPr>
        <a:xfrm>
          <a:off x="0" y="0"/>
          <a:ext cx="0" cy="0"/>
          <a:chOff x="0" y="0"/>
          <a:chExt cx="0" cy="0"/>
        </a:xfrm>
      </p:grpSpPr>
      <p:sp>
        <p:nvSpPr>
          <p:cNvPr id="2180" name="Google Shape;2180;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Generating Documentation</a:t>
            </a:r>
            <a:endParaRPr/>
          </a:p>
        </p:txBody>
      </p:sp>
      <p:sp>
        <p:nvSpPr>
          <p:cNvPr id="2181" name="Google Shape;2181;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Complete the following support documentation:</a:t>
            </a:r>
            <a:endParaRPr sz="1600"/>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182" name="Google Shape;218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3" name="Google Shape;2183;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4" name="Google Shape;2184;p119"/>
          <p:cNvSpPr txBox="1"/>
          <p:nvPr>
            <p:ph idx="3" type="body"/>
          </p:nvPr>
        </p:nvSpPr>
        <p:spPr>
          <a:xfrm>
            <a:off x="175" y="1284250"/>
            <a:ext cx="9144000" cy="1217400"/>
          </a:xfrm>
          <a:prstGeom prst="rect">
            <a:avLst/>
          </a:prstGeom>
        </p:spPr>
        <p:txBody>
          <a:bodyPr anchorCtr="0" anchor="t" bIns="914400" lIns="457200" spcFirstLastPara="1" rIns="457200" wrap="square" tIns="0">
            <a:noAutofit/>
          </a:bodyPr>
          <a:lstStyle/>
          <a:p>
            <a:pPr indent="-304800" lvl="0" marL="457200" rtl="0" algn="l">
              <a:lnSpc>
                <a:spcPct val="150000"/>
              </a:lnSpc>
              <a:spcBef>
                <a:spcPts val="0"/>
              </a:spcBef>
              <a:spcAft>
                <a:spcPts val="0"/>
              </a:spcAft>
              <a:buSzPts val="1200"/>
              <a:buAutoNum type="arabicPeriod"/>
            </a:pPr>
            <a:r>
              <a:rPr lang="en" sz="1200">
                <a:latin typeface="Arial"/>
                <a:ea typeface="Arial"/>
                <a:cs typeface="Arial"/>
                <a:sym typeface="Arial"/>
              </a:rPr>
              <a:t>Create a directory to save firewall information in: </a:t>
            </a:r>
            <a:r>
              <a:rPr lang="en" sz="1200">
                <a:latin typeface="Courier"/>
                <a:ea typeface="Courier"/>
                <a:cs typeface="Courier"/>
                <a:sym typeface="Courier"/>
              </a:rPr>
              <a:t>~/security/firewall_policies</a:t>
            </a:r>
            <a:r>
              <a:rPr lang="en" sz="1200">
                <a:latin typeface="Arial"/>
                <a:ea typeface="Arial"/>
                <a:cs typeface="Arial"/>
                <a:sym typeface="Arial"/>
              </a:rPr>
              <a:t>. Move into this directory.</a:t>
            </a:r>
            <a:endParaRPr sz="1200">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latin typeface="Arial"/>
                <a:ea typeface="Arial"/>
                <a:cs typeface="Arial"/>
                <a:sym typeface="Arial"/>
              </a:rPr>
              <a:t>Create a new file for each machine—e.g., </a:t>
            </a:r>
            <a:r>
              <a:rPr lang="en" sz="1200">
                <a:solidFill>
                  <a:schemeClr val="dk1"/>
                </a:solidFill>
                <a:latin typeface="Courier New"/>
                <a:ea typeface="Courier New"/>
                <a:cs typeface="Courier New"/>
                <a:sym typeface="Courier New"/>
              </a:rPr>
              <a:t>command_server.ufw.rules</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highlight>
                  <a:srgbClr val="FFFF00"/>
                </a:highlight>
                <a:latin typeface="Arial"/>
                <a:ea typeface="Arial"/>
                <a:cs typeface="Arial"/>
                <a:sym typeface="Arial"/>
              </a:rPr>
              <a:t>Write the UFW commands you would run to implement the correct firewall rules in each file.</a:t>
            </a:r>
            <a:endParaRPr sz="1200">
              <a:highlight>
                <a:srgbClr val="FFFF00"/>
              </a:highlight>
              <a:latin typeface="Arial"/>
              <a:ea typeface="Arial"/>
              <a:cs typeface="Arial"/>
              <a:sym typeface="Arial"/>
            </a:endParaRPr>
          </a:p>
        </p:txBody>
      </p:sp>
      <p:sp>
        <p:nvSpPr>
          <p:cNvPr id="2185" name="Google Shape;2185;p119"/>
          <p:cNvSpPr txBox="1"/>
          <p:nvPr/>
        </p:nvSpPr>
        <p:spPr>
          <a:xfrm>
            <a:off x="1493875" y="2956200"/>
            <a:ext cx="5550000" cy="1850100"/>
          </a:xfrm>
          <a:prstGeom prst="rect">
            <a:avLst/>
          </a:prstGeom>
          <a:noFill/>
          <a:ln cap="flat" cmpd="sng" w="19050">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a:ea typeface="Courier"/>
                <a:cs typeface="Courier"/>
                <a:sym typeface="Courier"/>
              </a:rPr>
              <a:t>$ mkdir -p </a:t>
            </a:r>
            <a:r>
              <a:rPr lang="en" sz="1200">
                <a:solidFill>
                  <a:srgbClr val="D73A49"/>
                </a:solidFill>
                <a:latin typeface="Courier"/>
                <a:ea typeface="Courier"/>
                <a:cs typeface="Courier"/>
                <a:sym typeface="Courier"/>
              </a:rPr>
              <a:t>~</a:t>
            </a:r>
            <a:r>
              <a:rPr lang="en" sz="1200">
                <a:solidFill>
                  <a:schemeClr val="dk1"/>
                </a:solidFill>
                <a:latin typeface="Courier"/>
                <a:ea typeface="Courier"/>
                <a:cs typeface="Courier"/>
                <a:sym typeface="Courier"/>
              </a:rPr>
              <a:t>/security/firewall_policies</a:t>
            </a:r>
            <a:endParaRPr sz="1200">
              <a:solidFill>
                <a:schemeClr val="dk1"/>
              </a:solidFill>
              <a:latin typeface="Courier"/>
              <a:ea typeface="Courier"/>
              <a:cs typeface="Courier"/>
              <a:sym typeface="Courier"/>
            </a:endParaRPr>
          </a:p>
          <a:p>
            <a:pPr indent="0" lvl="0" marL="0" marR="152400" rtl="0" algn="l">
              <a:lnSpc>
                <a:spcPct val="145000"/>
              </a:lnSpc>
              <a:spcBef>
                <a:spcPts val="0"/>
              </a:spcBef>
              <a:spcAft>
                <a:spcPts val="0"/>
              </a:spcAft>
              <a:buNone/>
            </a:pPr>
            <a:r>
              <a:rPr lang="en" sz="1200">
                <a:solidFill>
                  <a:schemeClr val="dk1"/>
                </a:solidFill>
                <a:latin typeface="Courier"/>
                <a:ea typeface="Courier"/>
                <a:cs typeface="Courier"/>
                <a:sym typeface="Courier"/>
              </a:rPr>
              <a:t>$ </a:t>
            </a:r>
            <a:r>
              <a:rPr lang="en" sz="1200">
                <a:solidFill>
                  <a:srgbClr val="005CC5"/>
                </a:solidFill>
                <a:latin typeface="Courier"/>
                <a:ea typeface="Courier"/>
                <a:cs typeface="Courier"/>
                <a:sym typeface="Courier"/>
              </a:rPr>
              <a:t>cd</a:t>
            </a:r>
            <a:r>
              <a:rPr lang="en" sz="1200">
                <a:solidFill>
                  <a:srgbClr val="6A737D"/>
                </a:solidFill>
                <a:latin typeface="Courier"/>
                <a:ea typeface="Courier"/>
                <a:cs typeface="Courier"/>
                <a:sym typeface="Courier"/>
              </a:rPr>
              <a:t> </a:t>
            </a:r>
            <a:r>
              <a:rPr lang="en" sz="1200">
                <a:solidFill>
                  <a:srgbClr val="D73A49"/>
                </a:solidFill>
                <a:latin typeface="Courier"/>
                <a:ea typeface="Courier"/>
                <a:cs typeface="Courier"/>
                <a:sym typeface="Courier"/>
              </a:rPr>
              <a:t>~</a:t>
            </a:r>
            <a:r>
              <a:rPr lang="en" sz="1200">
                <a:solidFill>
                  <a:schemeClr val="dk1"/>
                </a:solidFill>
                <a:latin typeface="Courier"/>
                <a:ea typeface="Courier"/>
                <a:cs typeface="Courier"/>
                <a:sym typeface="Courier"/>
              </a:rPr>
              <a:t>/security/firewall_policies</a:t>
            </a:r>
            <a:endParaRPr sz="1200">
              <a:solidFill>
                <a:srgbClr val="6A737D"/>
              </a:solidFill>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cat command_server.ufw.rules</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sudo ufw allow from 192.168.12.0/24 to any port 22</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Clr>
                <a:schemeClr val="dk1"/>
              </a:buClr>
              <a:buSzPts val="1100"/>
              <a:buFont typeface="Arial"/>
              <a:buNone/>
            </a:pPr>
            <a:r>
              <a:rPr lang="en" sz="1200">
                <a:solidFill>
                  <a:schemeClr val="dk1"/>
                </a:solidFill>
                <a:highlight>
                  <a:srgbClr val="FFFF00"/>
                </a:highlight>
                <a:latin typeface="Courier"/>
                <a:ea typeface="Courier"/>
                <a:cs typeface="Courier"/>
                <a:sym typeface="Courier"/>
              </a:rPr>
              <a:t>  sudo ufw allow from 192.168.12.0/24 to any port 23</a:t>
            </a:r>
            <a:endParaRPr sz="1200">
              <a:solidFill>
                <a:schemeClr val="dk1"/>
              </a:solidFill>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a:t>
            </a:r>
            <a:endParaRPr sz="1200">
              <a:highlight>
                <a:srgbClr val="FFFF00"/>
              </a:highlight>
              <a:latin typeface="Courier"/>
              <a:ea typeface="Courier"/>
              <a:cs typeface="Courier"/>
              <a:sym typeface="Courier"/>
            </a:endParaRPr>
          </a:p>
          <a:p>
            <a:pPr indent="0" lvl="0" marL="0" rtl="0" algn="l">
              <a:spcBef>
                <a:spcPts val="0"/>
              </a:spcBef>
              <a:spcAft>
                <a:spcPts val="0"/>
              </a:spcAft>
              <a:buNone/>
            </a:pPr>
            <a:r>
              <a:t/>
            </a:r>
            <a:endParaRPr/>
          </a:p>
        </p:txBody>
      </p:sp>
      <p:sp>
        <p:nvSpPr>
          <p:cNvPr id="2186" name="Google Shape;2186;p119"/>
          <p:cNvSpPr txBox="1"/>
          <p:nvPr/>
        </p:nvSpPr>
        <p:spPr>
          <a:xfrm>
            <a:off x="3515000" y="2560325"/>
            <a:ext cx="1125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Solution</a:t>
            </a:r>
            <a:r>
              <a:rPr b="1" lang="en">
                <a:latin typeface="Roboto"/>
                <a:ea typeface="Roboto"/>
                <a:cs typeface="Roboto"/>
                <a:sym typeface="Roboto"/>
              </a:rPr>
              <a:t>:</a:t>
            </a:r>
            <a:endParaRPr b="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Generating Documentation</a:t>
            </a:r>
            <a:endParaRPr/>
          </a:p>
        </p:txBody>
      </p:sp>
      <p:sp>
        <p:nvSpPr>
          <p:cNvPr id="2192" name="Google Shape;2192;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Complete the following support documentation:</a:t>
            </a:r>
            <a:endParaRPr sz="1600"/>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193" name="Google Shape;2193;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4" name="Google Shape;2194;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5" name="Google Shape;2195;p120"/>
          <p:cNvSpPr txBox="1"/>
          <p:nvPr>
            <p:ph idx="3" type="body"/>
          </p:nvPr>
        </p:nvSpPr>
        <p:spPr>
          <a:xfrm>
            <a:off x="175" y="1284250"/>
            <a:ext cx="9144000" cy="1217400"/>
          </a:xfrm>
          <a:prstGeom prst="rect">
            <a:avLst/>
          </a:prstGeom>
        </p:spPr>
        <p:txBody>
          <a:bodyPr anchorCtr="0" anchor="t" bIns="914400" lIns="457200" spcFirstLastPara="1" rIns="457200" wrap="square" tIns="0">
            <a:noAutofit/>
          </a:bodyPr>
          <a:lstStyle/>
          <a:p>
            <a:pPr indent="-304800" lvl="0" marL="457200" rtl="0" algn="l">
              <a:lnSpc>
                <a:spcPct val="150000"/>
              </a:lnSpc>
              <a:spcBef>
                <a:spcPts val="0"/>
              </a:spcBef>
              <a:spcAft>
                <a:spcPts val="0"/>
              </a:spcAft>
              <a:buSzPts val="1200"/>
              <a:buAutoNum type="arabicPeriod"/>
            </a:pPr>
            <a:r>
              <a:rPr lang="en" sz="1200">
                <a:latin typeface="Arial"/>
                <a:ea typeface="Arial"/>
                <a:cs typeface="Arial"/>
                <a:sym typeface="Arial"/>
              </a:rPr>
              <a:t>Create a directory to save firewall information in: </a:t>
            </a:r>
            <a:r>
              <a:rPr lang="en" sz="1200">
                <a:latin typeface="Courier"/>
                <a:ea typeface="Courier"/>
                <a:cs typeface="Courier"/>
                <a:sym typeface="Courier"/>
              </a:rPr>
              <a:t>~/security/firewall_policies</a:t>
            </a:r>
            <a:r>
              <a:rPr lang="en" sz="1200">
                <a:latin typeface="Arial"/>
                <a:ea typeface="Arial"/>
                <a:cs typeface="Arial"/>
                <a:sym typeface="Arial"/>
              </a:rPr>
              <a:t>. Move into this directory.</a:t>
            </a:r>
            <a:endParaRPr sz="1200">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latin typeface="Arial"/>
                <a:ea typeface="Arial"/>
                <a:cs typeface="Arial"/>
                <a:sym typeface="Arial"/>
              </a:rPr>
              <a:t>Create a new file for each machine—e.g., </a:t>
            </a:r>
            <a:r>
              <a:rPr lang="en" sz="1200">
                <a:solidFill>
                  <a:schemeClr val="dk1"/>
                </a:solidFill>
                <a:latin typeface="Courier New"/>
                <a:ea typeface="Courier New"/>
                <a:cs typeface="Courier New"/>
                <a:sym typeface="Courier New"/>
              </a:rPr>
              <a:t>command_server.ufw.rules</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highlight>
                  <a:srgbClr val="FFFF00"/>
                </a:highlight>
                <a:latin typeface="Arial"/>
                <a:ea typeface="Arial"/>
                <a:cs typeface="Arial"/>
                <a:sym typeface="Arial"/>
              </a:rPr>
              <a:t>Write the UFW commands you would run to implement the correct firewall rules in each file.</a:t>
            </a:r>
            <a:endParaRPr sz="1200">
              <a:highlight>
                <a:srgbClr val="FFFF00"/>
              </a:highlight>
              <a:latin typeface="Arial"/>
              <a:ea typeface="Arial"/>
              <a:cs typeface="Arial"/>
              <a:sym typeface="Arial"/>
            </a:endParaRPr>
          </a:p>
        </p:txBody>
      </p:sp>
      <p:sp>
        <p:nvSpPr>
          <p:cNvPr id="2196" name="Google Shape;2196;p120"/>
          <p:cNvSpPr txBox="1"/>
          <p:nvPr/>
        </p:nvSpPr>
        <p:spPr>
          <a:xfrm>
            <a:off x="1493875" y="2956200"/>
            <a:ext cx="5550000" cy="1850100"/>
          </a:xfrm>
          <a:prstGeom prst="rect">
            <a:avLst/>
          </a:prstGeom>
          <a:noFill/>
          <a:ln cap="flat" cmpd="sng" w="19050">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a:ea typeface="Courier"/>
                <a:cs typeface="Courier"/>
                <a:sym typeface="Courier"/>
              </a:rPr>
              <a:t>$ mkdir -p </a:t>
            </a:r>
            <a:r>
              <a:rPr lang="en" sz="1200">
                <a:solidFill>
                  <a:srgbClr val="D73A49"/>
                </a:solidFill>
                <a:latin typeface="Courier"/>
                <a:ea typeface="Courier"/>
                <a:cs typeface="Courier"/>
                <a:sym typeface="Courier"/>
              </a:rPr>
              <a:t>~</a:t>
            </a:r>
            <a:r>
              <a:rPr lang="en" sz="1200">
                <a:solidFill>
                  <a:schemeClr val="dk1"/>
                </a:solidFill>
                <a:latin typeface="Courier"/>
                <a:ea typeface="Courier"/>
                <a:cs typeface="Courier"/>
                <a:sym typeface="Courier"/>
              </a:rPr>
              <a:t>/security/firewall_policies</a:t>
            </a:r>
            <a:endParaRPr sz="1200">
              <a:solidFill>
                <a:schemeClr val="dk1"/>
              </a:solidFill>
              <a:latin typeface="Courier"/>
              <a:ea typeface="Courier"/>
              <a:cs typeface="Courier"/>
              <a:sym typeface="Courier"/>
            </a:endParaRPr>
          </a:p>
          <a:p>
            <a:pPr indent="0" lvl="0" marL="0" marR="152400" rtl="0" algn="l">
              <a:lnSpc>
                <a:spcPct val="145000"/>
              </a:lnSpc>
              <a:spcBef>
                <a:spcPts val="0"/>
              </a:spcBef>
              <a:spcAft>
                <a:spcPts val="0"/>
              </a:spcAft>
              <a:buNone/>
            </a:pPr>
            <a:r>
              <a:rPr lang="en" sz="1200">
                <a:solidFill>
                  <a:schemeClr val="dk1"/>
                </a:solidFill>
                <a:latin typeface="Courier"/>
                <a:ea typeface="Courier"/>
                <a:cs typeface="Courier"/>
                <a:sym typeface="Courier"/>
              </a:rPr>
              <a:t>$ </a:t>
            </a:r>
            <a:r>
              <a:rPr lang="en" sz="1200">
                <a:solidFill>
                  <a:srgbClr val="005CC5"/>
                </a:solidFill>
                <a:latin typeface="Courier"/>
                <a:ea typeface="Courier"/>
                <a:cs typeface="Courier"/>
                <a:sym typeface="Courier"/>
              </a:rPr>
              <a:t>cd</a:t>
            </a:r>
            <a:r>
              <a:rPr lang="en" sz="1200">
                <a:solidFill>
                  <a:srgbClr val="6A737D"/>
                </a:solidFill>
                <a:latin typeface="Courier"/>
                <a:ea typeface="Courier"/>
                <a:cs typeface="Courier"/>
                <a:sym typeface="Courier"/>
              </a:rPr>
              <a:t> </a:t>
            </a:r>
            <a:r>
              <a:rPr lang="en" sz="1200">
                <a:solidFill>
                  <a:srgbClr val="D73A49"/>
                </a:solidFill>
                <a:latin typeface="Courier"/>
                <a:ea typeface="Courier"/>
                <a:cs typeface="Courier"/>
                <a:sym typeface="Courier"/>
              </a:rPr>
              <a:t>~</a:t>
            </a:r>
            <a:r>
              <a:rPr lang="en" sz="1200">
                <a:solidFill>
                  <a:schemeClr val="dk1"/>
                </a:solidFill>
                <a:latin typeface="Courier"/>
                <a:ea typeface="Courier"/>
                <a:cs typeface="Courier"/>
                <a:sym typeface="Courier"/>
              </a:rPr>
              <a:t>/security/firewall_policies</a:t>
            </a:r>
            <a:endParaRPr sz="1200">
              <a:solidFill>
                <a:srgbClr val="6A737D"/>
              </a:solidFill>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cat userdb.ufw.rules</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sudo ufw allow from 192.168.12.50 to any port 3360 </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a:t>
            </a:r>
            <a:endParaRPr sz="1200">
              <a:solidFill>
                <a:schemeClr val="dk1"/>
              </a:solidFill>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a:t>
            </a:r>
            <a:endParaRPr sz="1200">
              <a:highlight>
                <a:srgbClr val="FFFF00"/>
              </a:highlight>
              <a:latin typeface="Courier"/>
              <a:ea typeface="Courier"/>
              <a:cs typeface="Courier"/>
              <a:sym typeface="Courier"/>
            </a:endParaRPr>
          </a:p>
          <a:p>
            <a:pPr indent="0" lvl="0" marL="0" rtl="0" algn="l">
              <a:spcBef>
                <a:spcPts val="0"/>
              </a:spcBef>
              <a:spcAft>
                <a:spcPts val="0"/>
              </a:spcAft>
              <a:buNone/>
            </a:pPr>
            <a:r>
              <a:t/>
            </a:r>
            <a:endParaRPr/>
          </a:p>
        </p:txBody>
      </p:sp>
      <p:sp>
        <p:nvSpPr>
          <p:cNvPr id="2197" name="Google Shape;2197;p120"/>
          <p:cNvSpPr txBox="1"/>
          <p:nvPr/>
        </p:nvSpPr>
        <p:spPr>
          <a:xfrm>
            <a:off x="3515000" y="2560325"/>
            <a:ext cx="1125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Solution</a:t>
            </a:r>
            <a:r>
              <a:rPr b="1" lang="en">
                <a:latin typeface="Roboto"/>
                <a:ea typeface="Roboto"/>
                <a:cs typeface="Roboto"/>
                <a:sym typeface="Roboto"/>
              </a:rPr>
              <a:t>:</a:t>
            </a:r>
            <a:endParaRPr b="1">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Generating Documentation</a:t>
            </a:r>
            <a:endParaRPr/>
          </a:p>
        </p:txBody>
      </p:sp>
      <p:sp>
        <p:nvSpPr>
          <p:cNvPr id="2203" name="Google Shape;2203;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Complete the following support documentation:</a:t>
            </a:r>
            <a:endParaRPr sz="1600"/>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04" name="Google Shape;220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5" name="Google Shape;2205;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1"/>
          <p:cNvSpPr txBox="1"/>
          <p:nvPr>
            <p:ph idx="3" type="body"/>
          </p:nvPr>
        </p:nvSpPr>
        <p:spPr>
          <a:xfrm>
            <a:off x="175" y="1284250"/>
            <a:ext cx="9144000" cy="1217400"/>
          </a:xfrm>
          <a:prstGeom prst="rect">
            <a:avLst/>
          </a:prstGeom>
        </p:spPr>
        <p:txBody>
          <a:bodyPr anchorCtr="0" anchor="t" bIns="914400" lIns="457200" spcFirstLastPara="1" rIns="457200" wrap="square" tIns="0">
            <a:noAutofit/>
          </a:bodyPr>
          <a:lstStyle/>
          <a:p>
            <a:pPr indent="-304800" lvl="0" marL="457200" rtl="0" algn="l">
              <a:lnSpc>
                <a:spcPct val="150000"/>
              </a:lnSpc>
              <a:spcBef>
                <a:spcPts val="0"/>
              </a:spcBef>
              <a:spcAft>
                <a:spcPts val="0"/>
              </a:spcAft>
              <a:buSzPts val="1200"/>
              <a:buAutoNum type="arabicPeriod"/>
            </a:pPr>
            <a:r>
              <a:rPr lang="en" sz="1200">
                <a:latin typeface="Arial"/>
                <a:ea typeface="Arial"/>
                <a:cs typeface="Arial"/>
                <a:sym typeface="Arial"/>
              </a:rPr>
              <a:t>Create a directory to save firewall information in: </a:t>
            </a:r>
            <a:r>
              <a:rPr lang="en" sz="1200">
                <a:latin typeface="Courier"/>
                <a:ea typeface="Courier"/>
                <a:cs typeface="Courier"/>
                <a:sym typeface="Courier"/>
              </a:rPr>
              <a:t>~/security/firewall_policies</a:t>
            </a:r>
            <a:r>
              <a:rPr lang="en" sz="1200">
                <a:latin typeface="Arial"/>
                <a:ea typeface="Arial"/>
                <a:cs typeface="Arial"/>
                <a:sym typeface="Arial"/>
              </a:rPr>
              <a:t>. Move into this directory.</a:t>
            </a:r>
            <a:endParaRPr sz="1200">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latin typeface="Arial"/>
                <a:ea typeface="Arial"/>
                <a:cs typeface="Arial"/>
                <a:sym typeface="Arial"/>
              </a:rPr>
              <a:t>Create a new file for each machine—e.g., </a:t>
            </a:r>
            <a:r>
              <a:rPr lang="en" sz="1200">
                <a:solidFill>
                  <a:schemeClr val="dk1"/>
                </a:solidFill>
                <a:latin typeface="Courier New"/>
                <a:ea typeface="Courier New"/>
                <a:cs typeface="Courier New"/>
                <a:sym typeface="Courier New"/>
              </a:rPr>
              <a:t>command_server.ufw.rules</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AutoNum type="arabicPeriod"/>
            </a:pPr>
            <a:r>
              <a:rPr lang="en" sz="1200">
                <a:solidFill>
                  <a:schemeClr val="dk1"/>
                </a:solidFill>
                <a:highlight>
                  <a:srgbClr val="FFFF00"/>
                </a:highlight>
                <a:latin typeface="Arial"/>
                <a:ea typeface="Arial"/>
                <a:cs typeface="Arial"/>
                <a:sym typeface="Arial"/>
              </a:rPr>
              <a:t>Write the UFW commands you would run to implement the correct firewall rules in each file.</a:t>
            </a:r>
            <a:endParaRPr sz="1200">
              <a:highlight>
                <a:srgbClr val="FFFF00"/>
              </a:highlight>
              <a:latin typeface="Arial"/>
              <a:ea typeface="Arial"/>
              <a:cs typeface="Arial"/>
              <a:sym typeface="Arial"/>
            </a:endParaRPr>
          </a:p>
        </p:txBody>
      </p:sp>
      <p:sp>
        <p:nvSpPr>
          <p:cNvPr id="2207" name="Google Shape;2207;p121"/>
          <p:cNvSpPr txBox="1"/>
          <p:nvPr/>
        </p:nvSpPr>
        <p:spPr>
          <a:xfrm>
            <a:off x="1493875" y="2956200"/>
            <a:ext cx="5550000" cy="1850100"/>
          </a:xfrm>
          <a:prstGeom prst="rect">
            <a:avLst/>
          </a:prstGeom>
          <a:noFill/>
          <a:ln cap="flat" cmpd="sng" w="19050">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urier"/>
                <a:ea typeface="Courier"/>
                <a:cs typeface="Courier"/>
                <a:sym typeface="Courier"/>
              </a:rPr>
              <a:t>$ mkdir -p </a:t>
            </a:r>
            <a:r>
              <a:rPr lang="en" sz="1200">
                <a:solidFill>
                  <a:srgbClr val="D73A49"/>
                </a:solidFill>
                <a:latin typeface="Courier"/>
                <a:ea typeface="Courier"/>
                <a:cs typeface="Courier"/>
                <a:sym typeface="Courier"/>
              </a:rPr>
              <a:t>~</a:t>
            </a:r>
            <a:r>
              <a:rPr lang="en" sz="1200">
                <a:solidFill>
                  <a:schemeClr val="dk1"/>
                </a:solidFill>
                <a:latin typeface="Courier"/>
                <a:ea typeface="Courier"/>
                <a:cs typeface="Courier"/>
                <a:sym typeface="Courier"/>
              </a:rPr>
              <a:t>/security/firewall_policies</a:t>
            </a:r>
            <a:endParaRPr sz="1200">
              <a:solidFill>
                <a:schemeClr val="dk1"/>
              </a:solidFill>
              <a:latin typeface="Courier"/>
              <a:ea typeface="Courier"/>
              <a:cs typeface="Courier"/>
              <a:sym typeface="Courier"/>
            </a:endParaRPr>
          </a:p>
          <a:p>
            <a:pPr indent="0" lvl="0" marL="0" marR="152400" rtl="0" algn="l">
              <a:lnSpc>
                <a:spcPct val="145000"/>
              </a:lnSpc>
              <a:spcBef>
                <a:spcPts val="0"/>
              </a:spcBef>
              <a:spcAft>
                <a:spcPts val="0"/>
              </a:spcAft>
              <a:buNone/>
            </a:pPr>
            <a:r>
              <a:rPr lang="en" sz="1200">
                <a:solidFill>
                  <a:schemeClr val="dk1"/>
                </a:solidFill>
                <a:latin typeface="Courier"/>
                <a:ea typeface="Courier"/>
                <a:cs typeface="Courier"/>
                <a:sym typeface="Courier"/>
              </a:rPr>
              <a:t>$ </a:t>
            </a:r>
            <a:r>
              <a:rPr lang="en" sz="1200">
                <a:solidFill>
                  <a:srgbClr val="005CC5"/>
                </a:solidFill>
                <a:latin typeface="Courier"/>
                <a:ea typeface="Courier"/>
                <a:cs typeface="Courier"/>
                <a:sym typeface="Courier"/>
              </a:rPr>
              <a:t>cd</a:t>
            </a:r>
            <a:r>
              <a:rPr lang="en" sz="1200">
                <a:solidFill>
                  <a:srgbClr val="6A737D"/>
                </a:solidFill>
                <a:latin typeface="Courier"/>
                <a:ea typeface="Courier"/>
                <a:cs typeface="Courier"/>
                <a:sym typeface="Courier"/>
              </a:rPr>
              <a:t> </a:t>
            </a:r>
            <a:r>
              <a:rPr lang="en" sz="1200">
                <a:solidFill>
                  <a:srgbClr val="D73A49"/>
                </a:solidFill>
                <a:latin typeface="Courier"/>
                <a:ea typeface="Courier"/>
                <a:cs typeface="Courier"/>
                <a:sym typeface="Courier"/>
              </a:rPr>
              <a:t>~</a:t>
            </a:r>
            <a:r>
              <a:rPr lang="en" sz="1200">
                <a:solidFill>
                  <a:schemeClr val="dk1"/>
                </a:solidFill>
                <a:latin typeface="Courier"/>
                <a:ea typeface="Courier"/>
                <a:cs typeface="Courier"/>
                <a:sym typeface="Courier"/>
              </a:rPr>
              <a:t>/security/firewall_policies</a:t>
            </a:r>
            <a:endParaRPr sz="1200">
              <a:solidFill>
                <a:srgbClr val="6A737D"/>
              </a:solidFill>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cat api_server.ufw.rules</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sudo ufw allow from 192.168.12.100 to any port 22</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solidFill>
                  <a:schemeClr val="dk1"/>
                </a:solidFill>
                <a:highlight>
                  <a:srgbClr val="FFFF00"/>
                </a:highlight>
                <a:latin typeface="Courier"/>
                <a:ea typeface="Courier"/>
                <a:cs typeface="Courier"/>
                <a:sym typeface="Courier"/>
              </a:rPr>
              <a:t>  sudo ufw allow from 192.168.12.0/24 to any port 80</a:t>
            </a:r>
            <a:endParaRPr sz="1200">
              <a:solidFill>
                <a:schemeClr val="dk1"/>
              </a:solidFill>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solidFill>
                  <a:schemeClr val="dk1"/>
                </a:solidFill>
                <a:highlight>
                  <a:srgbClr val="FFFF00"/>
                </a:highlight>
                <a:latin typeface="Courier"/>
                <a:ea typeface="Courier"/>
                <a:cs typeface="Courier"/>
                <a:sym typeface="Courier"/>
              </a:rPr>
              <a:t>  sudo ufw allow from 192.168.12.0/24 to any port 443</a:t>
            </a:r>
            <a:r>
              <a:rPr lang="en" sz="1200">
                <a:highlight>
                  <a:srgbClr val="FFFF00"/>
                </a:highlight>
                <a:latin typeface="Courier"/>
                <a:ea typeface="Courier"/>
                <a:cs typeface="Courier"/>
                <a:sym typeface="Courier"/>
              </a:rPr>
              <a:t> </a:t>
            </a:r>
            <a:endParaRPr sz="1200">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a:t>
            </a:r>
            <a:endParaRPr sz="1200">
              <a:solidFill>
                <a:schemeClr val="dk1"/>
              </a:solidFill>
              <a:highlight>
                <a:srgbClr val="FFFF00"/>
              </a:highlight>
              <a:latin typeface="Courier"/>
              <a:ea typeface="Courier"/>
              <a:cs typeface="Courier"/>
              <a:sym typeface="Courier"/>
            </a:endParaRPr>
          </a:p>
          <a:p>
            <a:pPr indent="0" lvl="0" marL="0" marR="152400" rtl="0" algn="l">
              <a:lnSpc>
                <a:spcPct val="145000"/>
              </a:lnSpc>
              <a:spcBef>
                <a:spcPts val="0"/>
              </a:spcBef>
              <a:spcAft>
                <a:spcPts val="0"/>
              </a:spcAft>
              <a:buNone/>
            </a:pPr>
            <a:r>
              <a:rPr lang="en" sz="1200">
                <a:highlight>
                  <a:srgbClr val="FFFF00"/>
                </a:highlight>
                <a:latin typeface="Courier"/>
                <a:ea typeface="Courier"/>
                <a:cs typeface="Courier"/>
                <a:sym typeface="Courier"/>
              </a:rPr>
              <a:t>  </a:t>
            </a:r>
            <a:endParaRPr sz="1200">
              <a:highlight>
                <a:srgbClr val="FFFF00"/>
              </a:highlight>
              <a:latin typeface="Courier"/>
              <a:ea typeface="Courier"/>
              <a:cs typeface="Courier"/>
              <a:sym typeface="Courier"/>
            </a:endParaRPr>
          </a:p>
          <a:p>
            <a:pPr indent="0" lvl="0" marL="0" rtl="0" algn="l">
              <a:spcBef>
                <a:spcPts val="0"/>
              </a:spcBef>
              <a:spcAft>
                <a:spcPts val="0"/>
              </a:spcAft>
              <a:buNone/>
            </a:pPr>
            <a:r>
              <a:t/>
            </a:r>
            <a:endParaRPr/>
          </a:p>
        </p:txBody>
      </p:sp>
      <p:sp>
        <p:nvSpPr>
          <p:cNvPr id="2208" name="Google Shape;2208;p121"/>
          <p:cNvSpPr txBox="1"/>
          <p:nvPr/>
        </p:nvSpPr>
        <p:spPr>
          <a:xfrm>
            <a:off x="3515000" y="2560325"/>
            <a:ext cx="1125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Solution</a:t>
            </a:r>
            <a:r>
              <a:rPr b="1" lang="en">
                <a:latin typeface="Roboto"/>
                <a:ea typeface="Roboto"/>
                <a:cs typeface="Roboto"/>
                <a:sym typeface="Roboto"/>
              </a:rPr>
              <a:t>:</a:t>
            </a:r>
            <a:endParaRPr b="1">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6" name="Google Shape;2036;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1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Sniffing Web Attacks</a:t>
            </a:r>
            <a:endParaRPr>
              <a:latin typeface="Roboto Mono"/>
              <a:ea typeface="Roboto Mono"/>
              <a:cs typeface="Roboto Mono"/>
              <a:sym typeface="Roboto Mono"/>
            </a:endParaRPr>
          </a:p>
        </p:txBody>
      </p:sp>
      <p:sp>
        <p:nvSpPr>
          <p:cNvPr id="2214" name="Google Shape;2214;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15" name="Google Shape;2215;p12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6" name="Google Shape;2216;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0" name="Shape 2220"/>
        <p:cNvGrpSpPr/>
        <p:nvPr/>
      </p:nvGrpSpPr>
      <p:grpSpPr>
        <a:xfrm>
          <a:off x="0" y="0"/>
          <a:ext cx="0" cy="0"/>
          <a:chOff x="0" y="0"/>
          <a:chExt cx="0" cy="0"/>
        </a:xfrm>
      </p:grpSpPr>
      <p:sp>
        <p:nvSpPr>
          <p:cNvPr id="2221" name="Google Shape;2221;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22" name="Google Shape;2222;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next activity, you will act as a Network Administrator.</a:t>
            </a:r>
            <a:endParaRPr/>
          </a:p>
        </p:txBody>
      </p:sp>
      <p:sp>
        <p:nvSpPr>
          <p:cNvPr id="2223" name="Google Shape;2223;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4" name="Google Shape;2224;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5" name="Google Shape;2225;p12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4000"/>
              </a:lnSpc>
              <a:spcBef>
                <a:spcPts val="0"/>
              </a:spcBef>
              <a:spcAft>
                <a:spcPts val="0"/>
              </a:spcAft>
              <a:buClr>
                <a:srgbClr val="24292E"/>
              </a:buClr>
              <a:buSzPts val="1800"/>
              <a:buFont typeface="Roboto"/>
              <a:buChar char="●"/>
            </a:pPr>
            <a:r>
              <a:rPr lang="en" sz="1800">
                <a:solidFill>
                  <a:srgbClr val="24292E"/>
                </a:solidFill>
              </a:rPr>
              <a:t>Recently, one of your techs noticed what seemed to be an </a:t>
            </a:r>
            <a:r>
              <a:rPr b="1" lang="en" sz="1800">
                <a:solidFill>
                  <a:srgbClr val="24292E"/>
                </a:solidFill>
              </a:rPr>
              <a:t>SQL injection attack</a:t>
            </a:r>
            <a:r>
              <a:rPr lang="en" sz="1800">
                <a:solidFill>
                  <a:srgbClr val="24292E"/>
                </a:solidFill>
              </a:rPr>
              <a:t> on the company website. </a:t>
            </a:r>
            <a:endParaRPr sz="1800">
              <a:solidFill>
                <a:srgbClr val="24292E"/>
              </a:solidFill>
            </a:endParaRPr>
          </a:p>
          <a:p>
            <a:pPr indent="-342900" lvl="0" marL="457200" rtl="0" algn="l">
              <a:lnSpc>
                <a:spcPct val="114000"/>
              </a:lnSpc>
              <a:spcBef>
                <a:spcPts val="1600"/>
              </a:spcBef>
              <a:spcAft>
                <a:spcPts val="0"/>
              </a:spcAft>
              <a:buClr>
                <a:srgbClr val="24292E"/>
              </a:buClr>
              <a:buSzPts val="1800"/>
              <a:buFont typeface="Roboto"/>
              <a:buChar char="●"/>
            </a:pPr>
            <a:r>
              <a:rPr lang="en" sz="1800">
                <a:solidFill>
                  <a:srgbClr val="24292E"/>
                </a:solidFill>
              </a:rPr>
              <a:t>They have saved the </a:t>
            </a:r>
            <a:r>
              <a:rPr b="1" lang="en" sz="1800">
                <a:solidFill>
                  <a:srgbClr val="24292E"/>
                </a:solidFill>
              </a:rPr>
              <a:t>PCAP file</a:t>
            </a:r>
            <a:r>
              <a:rPr lang="en" sz="1800">
                <a:solidFill>
                  <a:srgbClr val="24292E"/>
                </a:solidFill>
              </a:rPr>
              <a:t> and handed it to you for </a:t>
            </a:r>
            <a:r>
              <a:rPr b="1" lang="en" sz="1800">
                <a:solidFill>
                  <a:srgbClr val="24292E"/>
                </a:solidFill>
              </a:rPr>
              <a:t>further analysis</a:t>
            </a:r>
            <a:r>
              <a:rPr lang="en" sz="1800">
                <a:solidFill>
                  <a:srgbClr val="24292E"/>
                </a:solidFill>
              </a:rPr>
              <a:t>.</a:t>
            </a:r>
            <a:endParaRPr sz="1800">
              <a:solidFill>
                <a:srgbClr val="24292E"/>
              </a:solidFill>
            </a:endParaRPr>
          </a:p>
          <a:p>
            <a:pPr indent="-342900" lvl="0" marL="457200" rtl="0" algn="l">
              <a:lnSpc>
                <a:spcPct val="114000"/>
              </a:lnSpc>
              <a:spcBef>
                <a:spcPts val="1600"/>
              </a:spcBef>
              <a:spcAft>
                <a:spcPts val="1600"/>
              </a:spcAft>
              <a:buClr>
                <a:srgbClr val="24292E"/>
              </a:buClr>
              <a:buSzPts val="1800"/>
              <a:buFont typeface="Roboto"/>
              <a:buChar char="●"/>
            </a:pPr>
            <a:r>
              <a:rPr b="1" lang="en" sz="1800">
                <a:solidFill>
                  <a:srgbClr val="24292E"/>
                </a:solidFill>
              </a:rPr>
              <a:t>Using Wireshark</a:t>
            </a:r>
            <a:r>
              <a:rPr lang="en" sz="1800">
                <a:solidFill>
                  <a:srgbClr val="24292E"/>
                </a:solidFill>
              </a:rPr>
              <a:t>, you will need to identify what payloads were used, and if the attack was successful.</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12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31" name="Google Shape;223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2" name="Google Shape;2232;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3" name="Google Shape;2233;p124"/>
          <p:cNvSpPr txBox="1"/>
          <p:nvPr>
            <p:ph idx="2" type="title"/>
          </p:nvPr>
        </p:nvSpPr>
        <p:spPr>
          <a:xfrm>
            <a:off x="273900" y="1042875"/>
            <a:ext cx="8870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Your Turn: Sniffing Web Attacks</a:t>
            </a:r>
            <a:endParaRPr/>
          </a:p>
          <a:p>
            <a:pPr indent="0" lvl="0" marL="0" rtl="0" algn="l">
              <a:spcBef>
                <a:spcPts val="0"/>
              </a:spcBef>
              <a:spcAft>
                <a:spcPts val="0"/>
              </a:spcAft>
              <a:buNone/>
            </a:pPr>
            <a:r>
              <a:t/>
            </a:r>
            <a:endParaRPr/>
          </a:p>
          <a:p>
            <a:pPr indent="-317500" lvl="0" marL="457200" rtl="0" algn="l">
              <a:lnSpc>
                <a:spcPct val="115000"/>
              </a:lnSpc>
              <a:spcBef>
                <a:spcPts val="0"/>
              </a:spcBef>
              <a:spcAft>
                <a:spcPts val="0"/>
              </a:spcAft>
              <a:buClr>
                <a:srgbClr val="24292E"/>
              </a:buClr>
              <a:buSzPts val="1400"/>
              <a:buFont typeface="Roboto"/>
              <a:buChar char="●"/>
            </a:pPr>
            <a:r>
              <a:rPr lang="en" sz="1400">
                <a:solidFill>
                  <a:srgbClr val="24292E"/>
                </a:solidFill>
              </a:rPr>
              <a:t>Open the Pcap  in: </a:t>
            </a:r>
            <a:r>
              <a:rPr lang="en" sz="1400" u="sng">
                <a:solidFill>
                  <a:srgbClr val="0366D6"/>
                </a:solidFill>
                <a:hlinkClick r:id="rId3"/>
              </a:rPr>
              <a:t>http_dvwa_sqlinjection.pcapng</a:t>
            </a:r>
            <a:endParaRPr sz="1400" u="sng">
              <a:solidFill>
                <a:srgbClr val="0366D6"/>
              </a:solidFill>
              <a:hlinkClick r:id="rId4"/>
            </a:endParaRPr>
          </a:p>
          <a:p>
            <a:pPr indent="-317500" lvl="0" marL="457200" rtl="0" algn="l">
              <a:lnSpc>
                <a:spcPct val="115000"/>
              </a:lnSpc>
              <a:spcBef>
                <a:spcPts val="0"/>
              </a:spcBef>
              <a:spcAft>
                <a:spcPts val="0"/>
              </a:spcAft>
              <a:buClr>
                <a:srgbClr val="24292E"/>
              </a:buClr>
              <a:buSzPts val="1400"/>
              <a:buFont typeface="Roboto"/>
              <a:buChar char="●"/>
            </a:pPr>
            <a:r>
              <a:rPr lang="en" sz="1400">
                <a:solidFill>
                  <a:srgbClr val="24292E"/>
                </a:solidFill>
              </a:rPr>
              <a:t>Find the packets containing the SQLi payloads and record the three payloads you found.</a:t>
            </a:r>
            <a:endParaRPr sz="1400">
              <a:solidFill>
                <a:srgbClr val="24292E"/>
              </a:solidFill>
            </a:endParaRPr>
          </a:p>
          <a:p>
            <a:pPr indent="457200" lvl="0" marL="0" rtl="0" algn="l">
              <a:lnSpc>
                <a:spcPct val="115000"/>
              </a:lnSpc>
              <a:spcBef>
                <a:spcPts val="1200"/>
              </a:spcBef>
              <a:spcAft>
                <a:spcPts val="0"/>
              </a:spcAft>
              <a:buNone/>
            </a:pPr>
            <a:r>
              <a:rPr b="1" lang="en" sz="1400">
                <a:solidFill>
                  <a:srgbClr val="24292E"/>
                </a:solidFill>
              </a:rPr>
              <a:t>Hint</a:t>
            </a:r>
            <a:r>
              <a:rPr lang="en" sz="1400">
                <a:solidFill>
                  <a:srgbClr val="24292E"/>
                </a:solidFill>
                <a:latin typeface="Roboto"/>
                <a:ea typeface="Roboto"/>
                <a:cs typeface="Roboto"/>
                <a:sym typeface="Roboto"/>
              </a:rPr>
              <a:t>: Use a tool like URL decoder: </a:t>
            </a:r>
            <a:r>
              <a:rPr lang="en" sz="1400" u="sng">
                <a:solidFill>
                  <a:srgbClr val="0366D6"/>
                </a:solidFill>
                <a:latin typeface="Roboto"/>
                <a:ea typeface="Roboto"/>
                <a:cs typeface="Roboto"/>
                <a:sym typeface="Roboto"/>
                <a:hlinkClick r:id="rId5"/>
              </a:rPr>
              <a:t>https://www.urldecoder.org/</a:t>
            </a:r>
            <a:endParaRPr sz="1400" u="sng">
              <a:solidFill>
                <a:srgbClr val="0366D6"/>
              </a:solidFill>
              <a:latin typeface="Roboto"/>
              <a:ea typeface="Roboto"/>
              <a:cs typeface="Roboto"/>
              <a:sym typeface="Roboto"/>
              <a:hlinkClick r:id="rId6"/>
            </a:endParaRPr>
          </a:p>
          <a:p>
            <a:pPr indent="-317500" lvl="0" marL="457200" rtl="0" algn="l">
              <a:lnSpc>
                <a:spcPct val="115000"/>
              </a:lnSpc>
              <a:spcBef>
                <a:spcPts val="1200"/>
              </a:spcBef>
              <a:spcAft>
                <a:spcPts val="0"/>
              </a:spcAft>
              <a:buClr>
                <a:srgbClr val="24292E"/>
              </a:buClr>
              <a:buSzPts val="1400"/>
              <a:buFont typeface="Roboto"/>
              <a:buChar char="●"/>
            </a:pPr>
            <a:r>
              <a:rPr lang="en" sz="1400">
                <a:solidFill>
                  <a:srgbClr val="24292E"/>
                </a:solidFill>
              </a:rPr>
              <a:t>Determine if the attacks were successful and support your conclusion with evidence.</a:t>
            </a:r>
            <a:endParaRPr sz="1400">
              <a:solidFill>
                <a:srgbClr val="24292E"/>
              </a:solidFill>
            </a:endParaRPr>
          </a:p>
          <a:p>
            <a:pPr indent="0" lvl="0" marL="0" rtl="0" algn="l">
              <a:spcBef>
                <a:spcPts val="12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9" name="Google Shape;2239;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0" name="Google Shape;2240;p125"/>
          <p:cNvSpPr txBox="1"/>
          <p:nvPr/>
        </p:nvSpPr>
        <p:spPr>
          <a:xfrm>
            <a:off x="2590650" y="3564525"/>
            <a:ext cx="3975000" cy="8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Sniffing Web Packets</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46" name="Google Shape;2246;p126"/>
          <p:cNvSpPr txBox="1"/>
          <p:nvPr>
            <p:ph idx="1" type="subTitle"/>
          </p:nvPr>
        </p:nvSpPr>
        <p:spPr>
          <a:xfrm>
            <a:off x="0" y="7594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1</a:t>
            </a:r>
            <a:r>
              <a:rPr lang="en"/>
              <a:t>: </a:t>
            </a:r>
            <a:r>
              <a:rPr lang="en">
                <a:latin typeface="Arial"/>
                <a:ea typeface="Arial"/>
                <a:cs typeface="Arial"/>
                <a:sym typeface="Arial"/>
              </a:rPr>
              <a:t>Open the pcap in </a:t>
            </a:r>
            <a:r>
              <a:rPr lang="en" u="sng">
                <a:solidFill>
                  <a:srgbClr val="0000FF"/>
                </a:solidFill>
                <a:latin typeface="Arial"/>
                <a:ea typeface="Arial"/>
                <a:cs typeface="Arial"/>
                <a:sym typeface="Arial"/>
                <a:hlinkClick r:id="rId3"/>
              </a:rPr>
              <a:t>http_dvwa_sqlinjection.pcapng</a:t>
            </a:r>
            <a:r>
              <a:rPr lang="en">
                <a:latin typeface="Arial"/>
                <a:ea typeface="Arial"/>
                <a:cs typeface="Arial"/>
                <a:sym typeface="Arial"/>
              </a:rPr>
              <a:t>, find the packets containing the SQLi payloads, and record the three payloads you found.</a:t>
            </a:r>
            <a:endParaRPr>
              <a:latin typeface="Arial"/>
              <a:ea typeface="Arial"/>
              <a:cs typeface="Arial"/>
              <a:sym typeface="Arial"/>
            </a:endParaRPr>
          </a:p>
          <a:p>
            <a:pPr indent="0" lvl="0" marL="0" rtl="0" algn="l">
              <a:spcBef>
                <a:spcPts val="0"/>
              </a:spcBef>
              <a:spcAft>
                <a:spcPts val="0"/>
              </a:spcAft>
              <a:buNone/>
            </a:pPr>
            <a:r>
              <a:t/>
            </a:r>
            <a:endParaRPr/>
          </a:p>
        </p:txBody>
      </p:sp>
      <p:sp>
        <p:nvSpPr>
          <p:cNvPr id="2247" name="Google Shape;224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8" name="Google Shape;224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9" name="Google Shape;2249;p126"/>
          <p:cNvSpPr txBox="1"/>
          <p:nvPr>
            <p:ph idx="3" type="body"/>
          </p:nvPr>
        </p:nvSpPr>
        <p:spPr>
          <a:xfrm>
            <a:off x="175" y="1680575"/>
            <a:ext cx="9144000" cy="32259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800"/>
              <a:t>Solution:</a:t>
            </a:r>
            <a:endParaRPr b="1"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3" name="Shape 2253"/>
        <p:cNvGrpSpPr/>
        <p:nvPr/>
      </p:nvGrpSpPr>
      <p:grpSpPr>
        <a:xfrm>
          <a:off x="0" y="0"/>
          <a:ext cx="0" cy="0"/>
          <a:chOff x="0" y="0"/>
          <a:chExt cx="0" cy="0"/>
        </a:xfrm>
      </p:grpSpPr>
      <p:sp>
        <p:nvSpPr>
          <p:cNvPr id="2254" name="Google Shape;2254;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55" name="Google Shape;2255;p127"/>
          <p:cNvSpPr txBox="1"/>
          <p:nvPr>
            <p:ph idx="1" type="subTitle"/>
          </p:nvPr>
        </p:nvSpPr>
        <p:spPr>
          <a:xfrm>
            <a:off x="0" y="7594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1</a:t>
            </a:r>
            <a:r>
              <a:rPr lang="en"/>
              <a:t>: </a:t>
            </a:r>
            <a:r>
              <a:rPr lang="en">
                <a:latin typeface="Arial"/>
                <a:ea typeface="Arial"/>
                <a:cs typeface="Arial"/>
                <a:sym typeface="Arial"/>
              </a:rPr>
              <a:t>Open the pcap in </a:t>
            </a:r>
            <a:r>
              <a:rPr lang="en" u="sng">
                <a:solidFill>
                  <a:srgbClr val="0000FF"/>
                </a:solidFill>
                <a:latin typeface="Arial"/>
                <a:ea typeface="Arial"/>
                <a:cs typeface="Arial"/>
                <a:sym typeface="Arial"/>
                <a:hlinkClick r:id="rId3"/>
              </a:rPr>
              <a:t>http_dvwa_sqlinjection.pcapng</a:t>
            </a:r>
            <a:r>
              <a:rPr lang="en">
                <a:latin typeface="Arial"/>
                <a:ea typeface="Arial"/>
                <a:cs typeface="Arial"/>
                <a:sym typeface="Arial"/>
              </a:rPr>
              <a:t>,</a:t>
            </a:r>
            <a:r>
              <a:rPr lang="en">
                <a:latin typeface="Arial"/>
                <a:ea typeface="Arial"/>
                <a:cs typeface="Arial"/>
                <a:sym typeface="Arial"/>
              </a:rPr>
              <a:t>find the packets containing the SQLi payloads, and record the three payloads you found.</a:t>
            </a:r>
            <a:endParaRPr>
              <a:latin typeface="Arial"/>
              <a:ea typeface="Arial"/>
              <a:cs typeface="Arial"/>
              <a:sym typeface="Arial"/>
            </a:endParaRPr>
          </a:p>
          <a:p>
            <a:pPr indent="0" lvl="0" marL="0" rtl="0" algn="l">
              <a:spcBef>
                <a:spcPts val="0"/>
              </a:spcBef>
              <a:spcAft>
                <a:spcPts val="0"/>
              </a:spcAft>
              <a:buNone/>
            </a:pPr>
            <a:r>
              <a:t/>
            </a:r>
            <a:endParaRPr b="1" sz="700">
              <a:solidFill>
                <a:schemeClr val="dk1"/>
              </a:solidFill>
            </a:endParaRPr>
          </a:p>
          <a:p>
            <a:pPr indent="0" lvl="0" marL="0" rtl="0" algn="l">
              <a:spcBef>
                <a:spcPts val="800"/>
              </a:spcBef>
              <a:spcAft>
                <a:spcPts val="0"/>
              </a:spcAft>
              <a:buClr>
                <a:schemeClr val="dk1"/>
              </a:buClr>
              <a:buSzPts val="1100"/>
              <a:buFont typeface="Arial"/>
              <a:buNone/>
            </a:pPr>
            <a:r>
              <a:rPr b="1" lang="en">
                <a:solidFill>
                  <a:schemeClr val="dk1"/>
                </a:solidFill>
              </a:rPr>
              <a:t>Solution:</a:t>
            </a:r>
            <a:endParaRPr b="1">
              <a:solidFill>
                <a:schemeClr val="dk1"/>
              </a:solidFill>
            </a:endParaRPr>
          </a:p>
          <a:p>
            <a:pPr indent="0" lvl="0" marL="0" rtl="0" algn="l">
              <a:spcBef>
                <a:spcPts val="800"/>
              </a:spcBef>
              <a:spcAft>
                <a:spcPts val="0"/>
              </a:spcAft>
              <a:buNone/>
            </a:pPr>
            <a:r>
              <a:t/>
            </a:r>
            <a:endParaRPr/>
          </a:p>
        </p:txBody>
      </p:sp>
      <p:sp>
        <p:nvSpPr>
          <p:cNvPr id="2256" name="Google Shape;2256;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7" name="Google Shape;2257;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8" name="Google Shape;2258;p127"/>
          <p:cNvSpPr txBox="1"/>
          <p:nvPr>
            <p:ph idx="3" type="body"/>
          </p:nvPr>
        </p:nvSpPr>
        <p:spPr>
          <a:xfrm>
            <a:off x="175" y="3043825"/>
            <a:ext cx="9144000" cy="1862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highlight>
                  <a:srgbClr val="FFFF00"/>
                </a:highlight>
                <a:latin typeface="Arial"/>
                <a:ea typeface="Arial"/>
                <a:cs typeface="Arial"/>
                <a:sym typeface="Arial"/>
              </a:rPr>
              <a:t>Filter for </a:t>
            </a:r>
            <a:r>
              <a:rPr b="1" lang="en" sz="1600">
                <a:highlight>
                  <a:srgbClr val="FFFF00"/>
                </a:highlight>
                <a:latin typeface="Roboto Mono"/>
                <a:ea typeface="Roboto Mono"/>
                <a:cs typeface="Roboto Mono"/>
                <a:sym typeface="Roboto Mono"/>
              </a:rPr>
              <a:t>http</a:t>
            </a:r>
            <a:r>
              <a:rPr lang="en" sz="1600">
                <a:highlight>
                  <a:srgbClr val="FFFF00"/>
                </a:highlight>
                <a:latin typeface="Arial"/>
                <a:ea typeface="Arial"/>
                <a:cs typeface="Arial"/>
                <a:sym typeface="Arial"/>
              </a:rPr>
              <a:t>. You'll find three GET requests, with the following payloads.</a:t>
            </a:r>
            <a:endParaRPr sz="1600">
              <a:highlight>
                <a:srgbClr val="FFFF00"/>
              </a:highlight>
              <a:latin typeface="Arial"/>
              <a:ea typeface="Arial"/>
              <a:cs typeface="Arial"/>
              <a:sym typeface="Arial"/>
            </a:endParaRPr>
          </a:p>
          <a:p>
            <a:pPr indent="-330200" lvl="0" marL="457200" rtl="0" algn="l">
              <a:lnSpc>
                <a:spcPct val="200000"/>
              </a:lnSpc>
              <a:spcBef>
                <a:spcPts val="1200"/>
              </a:spcBef>
              <a:spcAft>
                <a:spcPts val="0"/>
              </a:spcAft>
              <a:buClr>
                <a:srgbClr val="000000"/>
              </a:buClr>
              <a:buSzPts val="1600"/>
              <a:buFont typeface="Roboto Mono"/>
              <a:buChar char="○"/>
            </a:pPr>
            <a:r>
              <a:rPr lang="en" sz="1600">
                <a:latin typeface="Roboto Mono"/>
                <a:ea typeface="Roboto Mono"/>
                <a:cs typeface="Roboto Mono"/>
                <a:sym typeface="Roboto Mono"/>
              </a:rPr>
              <a:t>%' or '0'='0</a:t>
            </a:r>
            <a:endParaRPr sz="1600">
              <a:latin typeface="Roboto Mono"/>
              <a:ea typeface="Roboto Mono"/>
              <a:cs typeface="Roboto Mono"/>
              <a:sym typeface="Roboto Mono"/>
            </a:endParaRPr>
          </a:p>
          <a:p>
            <a:pPr indent="-330200" lvl="0" marL="457200" rtl="0" algn="l">
              <a:lnSpc>
                <a:spcPct val="200000"/>
              </a:lnSpc>
              <a:spcBef>
                <a:spcPts val="0"/>
              </a:spcBef>
              <a:spcAft>
                <a:spcPts val="0"/>
              </a:spcAft>
              <a:buClr>
                <a:srgbClr val="000000"/>
              </a:buClr>
              <a:buSzPts val="1600"/>
              <a:buFont typeface="Roboto Mono"/>
              <a:buChar char="○"/>
            </a:pPr>
            <a:r>
              <a:rPr lang="en" sz="1600">
                <a:latin typeface="Roboto Mono"/>
                <a:ea typeface="Roboto Mono"/>
                <a:cs typeface="Roboto Mono"/>
                <a:sym typeface="Roboto Mono"/>
              </a:rPr>
              <a:t>%' or 0=0 union select null, version()</a:t>
            </a:r>
            <a:endParaRPr sz="1600">
              <a:latin typeface="Roboto Mono"/>
              <a:ea typeface="Roboto Mono"/>
              <a:cs typeface="Roboto Mono"/>
              <a:sym typeface="Roboto Mono"/>
            </a:endParaRPr>
          </a:p>
          <a:p>
            <a:pPr indent="-330200" lvl="0" marL="457200" rtl="0" algn="l">
              <a:lnSpc>
                <a:spcPct val="200000"/>
              </a:lnSpc>
              <a:spcBef>
                <a:spcPts val="0"/>
              </a:spcBef>
              <a:spcAft>
                <a:spcPts val="0"/>
              </a:spcAft>
              <a:buClr>
                <a:srgbClr val="000000"/>
              </a:buClr>
              <a:buSzPts val="1600"/>
              <a:buFont typeface="Roboto Mono"/>
              <a:buChar char="○"/>
            </a:pPr>
            <a:r>
              <a:rPr lang="en" sz="1600">
                <a:latin typeface="Roboto Mono"/>
                <a:ea typeface="Roboto Mono"/>
                <a:cs typeface="Roboto Mono"/>
                <a:sym typeface="Roboto Mono"/>
              </a:rPr>
              <a:t>%' or '0'='0' union select null, version()</a:t>
            </a:r>
            <a:endParaRPr sz="1600">
              <a:latin typeface="Roboto Mono"/>
              <a:ea typeface="Roboto Mono"/>
              <a:cs typeface="Roboto Mono"/>
              <a:sym typeface="Roboto Mono"/>
            </a:endParaRPr>
          </a:p>
          <a:p>
            <a:pPr indent="0" lvl="0" marL="0" rtl="0" algn="l">
              <a:spcBef>
                <a:spcPts val="0"/>
              </a:spcBef>
              <a:spcAft>
                <a:spcPts val="800"/>
              </a:spcAft>
              <a:buNone/>
            </a:pPr>
            <a:r>
              <a:t/>
            </a:r>
            <a:endParaRPr b="1" sz="1800"/>
          </a:p>
        </p:txBody>
      </p:sp>
      <p:pic>
        <p:nvPicPr>
          <p:cNvPr id="2259" name="Google Shape;2259;p127"/>
          <p:cNvPicPr preferRelativeResize="0"/>
          <p:nvPr/>
        </p:nvPicPr>
        <p:blipFill>
          <a:blip r:embed="rId4">
            <a:alphaModFix/>
          </a:blip>
          <a:stretch>
            <a:fillRect/>
          </a:stretch>
        </p:blipFill>
        <p:spPr>
          <a:xfrm>
            <a:off x="152575" y="2045650"/>
            <a:ext cx="8839199" cy="838756"/>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65" name="Google Shape;2265;p128"/>
          <p:cNvSpPr txBox="1"/>
          <p:nvPr>
            <p:ph idx="1" type="subTitle"/>
          </p:nvPr>
        </p:nvSpPr>
        <p:spPr>
          <a:xfrm>
            <a:off x="0" y="759475"/>
            <a:ext cx="9144000" cy="921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W</a:t>
            </a:r>
            <a:r>
              <a:rPr lang="en"/>
              <a:t>ere the attacks successful? Support your conclusion with evidence.</a:t>
            </a:r>
            <a:endParaRPr/>
          </a:p>
          <a:p>
            <a:pPr indent="0" lvl="0" marL="0" rtl="0" algn="l">
              <a:lnSpc>
                <a:spcPct val="10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lang="en" u="sng">
                <a:solidFill>
                  <a:schemeClr val="dk1"/>
                </a:solidFill>
                <a:highlight>
                  <a:srgbClr val="FFFF00"/>
                </a:highlight>
                <a:latin typeface="Roboto Mono"/>
                <a:ea typeface="Roboto Mono"/>
                <a:cs typeface="Roboto Mono"/>
                <a:sym typeface="Roboto Mono"/>
              </a:rPr>
              <a:t>The first payload</a:t>
            </a:r>
            <a:r>
              <a:rPr lang="en">
                <a:solidFill>
                  <a:schemeClr val="dk1"/>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 or '0'='0</a:t>
            </a:r>
            <a:endParaRPr b="1"/>
          </a:p>
        </p:txBody>
      </p:sp>
      <p:sp>
        <p:nvSpPr>
          <p:cNvPr id="2266" name="Google Shape;2266;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7" name="Google Shape;2267;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8" name="Google Shape;2268;p128"/>
          <p:cNvSpPr txBox="1"/>
          <p:nvPr>
            <p:ph idx="3" type="body"/>
          </p:nvPr>
        </p:nvSpPr>
        <p:spPr>
          <a:xfrm>
            <a:off x="12300" y="1750138"/>
            <a:ext cx="9144000" cy="3137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800"/>
              <a:t>Solution:</a:t>
            </a:r>
            <a:endParaRPr b="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2" name="Shape 2272"/>
        <p:cNvGrpSpPr/>
        <p:nvPr/>
      </p:nvGrpSpPr>
      <p:grpSpPr>
        <a:xfrm>
          <a:off x="0" y="0"/>
          <a:ext cx="0" cy="0"/>
          <a:chOff x="0" y="0"/>
          <a:chExt cx="0" cy="0"/>
        </a:xfrm>
      </p:grpSpPr>
      <p:sp>
        <p:nvSpPr>
          <p:cNvPr id="2273" name="Google Shape;2273;p129"/>
          <p:cNvSpPr/>
          <p:nvPr/>
        </p:nvSpPr>
        <p:spPr>
          <a:xfrm>
            <a:off x="415625" y="2483925"/>
            <a:ext cx="7857600" cy="191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75" name="Google Shape;2275;p129"/>
          <p:cNvSpPr txBox="1"/>
          <p:nvPr>
            <p:ph idx="1" type="subTitle"/>
          </p:nvPr>
        </p:nvSpPr>
        <p:spPr>
          <a:xfrm>
            <a:off x="0" y="759475"/>
            <a:ext cx="9144000" cy="921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Were the attacks successful? Support your conclusion with evidence.</a:t>
            </a:r>
            <a:endParaRPr/>
          </a:p>
          <a:p>
            <a:pPr indent="0" lvl="0" marL="0" rtl="0" algn="l">
              <a:lnSpc>
                <a:spcPct val="10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lang="en" u="sng">
                <a:solidFill>
                  <a:schemeClr val="dk1"/>
                </a:solidFill>
                <a:highlight>
                  <a:srgbClr val="FFFF00"/>
                </a:highlight>
                <a:latin typeface="Roboto Mono"/>
                <a:ea typeface="Roboto Mono"/>
                <a:cs typeface="Roboto Mono"/>
                <a:sym typeface="Roboto Mono"/>
              </a:rPr>
              <a:t>The first payload</a:t>
            </a:r>
            <a:r>
              <a:rPr lang="en">
                <a:solidFill>
                  <a:schemeClr val="dk1"/>
                </a:solidFill>
                <a:latin typeface="Roboto Mono"/>
                <a:ea typeface="Roboto Mono"/>
                <a:cs typeface="Roboto Mono"/>
                <a:sym typeface="Roboto Mono"/>
              </a:rPr>
              <a:t>: </a:t>
            </a:r>
            <a:r>
              <a:rPr b="1" lang="en">
                <a:solidFill>
                  <a:schemeClr val="dk1"/>
                </a:solidFill>
                <a:latin typeface="Roboto Mono"/>
                <a:ea typeface="Roboto Mono"/>
                <a:cs typeface="Roboto Mono"/>
                <a:sym typeface="Roboto Mono"/>
              </a:rPr>
              <a:t>%' or '0'='0</a:t>
            </a:r>
            <a:endParaRPr b="1"/>
          </a:p>
        </p:txBody>
      </p:sp>
      <p:sp>
        <p:nvSpPr>
          <p:cNvPr id="2276" name="Google Shape;227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7" name="Google Shape;227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8" name="Google Shape;2278;p129"/>
          <p:cNvSpPr txBox="1"/>
          <p:nvPr>
            <p:ph idx="3" type="body"/>
          </p:nvPr>
        </p:nvSpPr>
        <p:spPr>
          <a:xfrm>
            <a:off x="12300" y="1750138"/>
            <a:ext cx="9144000" cy="313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Solution: </a:t>
            </a:r>
            <a:r>
              <a:rPr lang="en" sz="1800"/>
              <a:t>Yes, this payload was successful.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a:latin typeface="Courier"/>
                <a:ea typeface="Courier"/>
                <a:cs typeface="Courier"/>
                <a:sym typeface="Courier"/>
              </a:rPr>
              <a:t>&lt;!-- Below is an excerpt of the server's response --&gt;</a:t>
            </a:r>
            <a:endParaRPr b="1">
              <a:latin typeface="Courier"/>
              <a:ea typeface="Courier"/>
              <a:cs typeface="Courier"/>
              <a:sym typeface="Courier"/>
            </a:endParaRPr>
          </a:p>
          <a:p>
            <a:pPr indent="0" lvl="0" marL="0" rtl="0" algn="l">
              <a:spcBef>
                <a:spcPts val="800"/>
              </a:spcBef>
              <a:spcAft>
                <a:spcPts val="0"/>
              </a:spcAft>
              <a:buNone/>
            </a:pPr>
            <a:r>
              <a:rPr lang="en">
                <a:solidFill>
                  <a:srgbClr val="24292E"/>
                </a:solidFill>
                <a:latin typeface="Courier"/>
                <a:ea typeface="Courier"/>
                <a:cs typeface="Courier"/>
                <a:sym typeface="Courier"/>
              </a:rPr>
              <a:t>&lt;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&gt;ID: %' or '0'='0&lt;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/&gt;First name: admin&lt;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/&gt;Surname: admin&lt;/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a:t>
            </a:r>
            <a:endParaRPr>
              <a:solidFill>
                <a:srgbClr val="24292E"/>
              </a:solidFill>
              <a:latin typeface="Courier"/>
              <a:ea typeface="Courier"/>
              <a:cs typeface="Courier"/>
              <a:sym typeface="Courier"/>
            </a:endParaRPr>
          </a:p>
          <a:p>
            <a:pPr indent="0" lvl="0" marL="0" rtl="0" algn="l">
              <a:spcBef>
                <a:spcPts val="800"/>
              </a:spcBef>
              <a:spcAft>
                <a:spcPts val="0"/>
              </a:spcAft>
              <a:buNone/>
            </a:pPr>
            <a:r>
              <a:rPr lang="en">
                <a:solidFill>
                  <a:srgbClr val="24292E"/>
                </a:solidFill>
                <a:latin typeface="Courier"/>
                <a:ea typeface="Courier"/>
                <a:cs typeface="Courier"/>
                <a:sym typeface="Courier"/>
              </a:rPr>
              <a:t>&lt;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&gt;ID: %' or '0'='0&lt;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/&gt;First name: Gordon&lt;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/&gt;Surname: Brown&lt;/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a:t>
            </a:r>
            <a:endParaRPr>
              <a:solidFill>
                <a:srgbClr val="24292E"/>
              </a:solidFill>
              <a:latin typeface="Courier"/>
              <a:ea typeface="Courier"/>
              <a:cs typeface="Courier"/>
              <a:sym typeface="Courier"/>
            </a:endParaRPr>
          </a:p>
          <a:p>
            <a:pPr indent="0" lvl="0" marL="0" rtl="0" algn="l">
              <a:spcBef>
                <a:spcPts val="800"/>
              </a:spcBef>
              <a:spcAft>
                <a:spcPts val="0"/>
              </a:spcAft>
              <a:buNone/>
            </a:pPr>
            <a:r>
              <a:rPr lang="en">
                <a:solidFill>
                  <a:srgbClr val="24292E"/>
                </a:solidFill>
                <a:latin typeface="Courier"/>
                <a:ea typeface="Courier"/>
                <a:cs typeface="Courier"/>
                <a:sym typeface="Courier"/>
              </a:rPr>
              <a:t>&lt;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&gt;ID: %' or '0'='0&lt;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/&gt;First name: Hack&lt;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/&gt;Surname: Me&lt;/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a:t>
            </a:r>
            <a:endParaRPr>
              <a:solidFill>
                <a:srgbClr val="24292E"/>
              </a:solidFill>
              <a:latin typeface="Courier"/>
              <a:ea typeface="Courier"/>
              <a:cs typeface="Courier"/>
              <a:sym typeface="Courier"/>
            </a:endParaRPr>
          </a:p>
          <a:p>
            <a:pPr indent="0" lvl="0" marL="0" rtl="0" algn="l">
              <a:spcBef>
                <a:spcPts val="800"/>
              </a:spcBef>
              <a:spcAft>
                <a:spcPts val="0"/>
              </a:spcAft>
              <a:buNone/>
            </a:pPr>
            <a:r>
              <a:rPr lang="en">
                <a:solidFill>
                  <a:srgbClr val="24292E"/>
                </a:solidFill>
                <a:latin typeface="Courier"/>
                <a:ea typeface="Courier"/>
                <a:cs typeface="Courier"/>
                <a:sym typeface="Courier"/>
              </a:rPr>
              <a:t>&lt;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&gt;ID: %' or '0'='0&lt;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/&gt;First name: Pablo&lt;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/&gt;Surname: Picasso&lt;/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a:t>
            </a:r>
            <a:endParaRPr>
              <a:solidFill>
                <a:srgbClr val="24292E"/>
              </a:solidFill>
              <a:latin typeface="Courier"/>
              <a:ea typeface="Courier"/>
              <a:cs typeface="Courier"/>
              <a:sym typeface="Courier"/>
            </a:endParaRPr>
          </a:p>
          <a:p>
            <a:pPr indent="0" lvl="0" marL="0" marR="152400" rtl="0" algn="l">
              <a:lnSpc>
                <a:spcPct val="145000"/>
              </a:lnSpc>
              <a:spcBef>
                <a:spcPts val="800"/>
              </a:spcBef>
              <a:spcAft>
                <a:spcPts val="0"/>
              </a:spcAft>
              <a:buClr>
                <a:schemeClr val="dk1"/>
              </a:buClr>
              <a:buSzPts val="1100"/>
              <a:buFont typeface="Arial"/>
              <a:buNone/>
            </a:pPr>
            <a:r>
              <a:rPr lang="en">
                <a:solidFill>
                  <a:srgbClr val="24292E"/>
                </a:solidFill>
                <a:latin typeface="Courier"/>
                <a:ea typeface="Courier"/>
                <a:cs typeface="Courier"/>
                <a:sym typeface="Courier"/>
              </a:rPr>
              <a:t>&lt;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&gt;ID: %' or '0'='0&lt;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/&gt;First name: Bob&lt;</a:t>
            </a:r>
            <a:r>
              <a:rPr lang="en">
                <a:solidFill>
                  <a:srgbClr val="22863A"/>
                </a:solidFill>
                <a:latin typeface="Courier"/>
                <a:ea typeface="Courier"/>
                <a:cs typeface="Courier"/>
                <a:sym typeface="Courier"/>
              </a:rPr>
              <a:t>br</a:t>
            </a:r>
            <a:r>
              <a:rPr lang="en">
                <a:solidFill>
                  <a:srgbClr val="24292E"/>
                </a:solidFill>
                <a:latin typeface="Courier"/>
                <a:ea typeface="Courier"/>
                <a:cs typeface="Courier"/>
                <a:sym typeface="Courier"/>
              </a:rPr>
              <a:t> /&gt;Surname: Smith&lt;/</a:t>
            </a:r>
            <a:r>
              <a:rPr lang="en">
                <a:solidFill>
                  <a:srgbClr val="22863A"/>
                </a:solidFill>
                <a:latin typeface="Courier"/>
                <a:ea typeface="Courier"/>
                <a:cs typeface="Courier"/>
                <a:sym typeface="Courier"/>
              </a:rPr>
              <a:t>pre</a:t>
            </a:r>
            <a:r>
              <a:rPr lang="en">
                <a:solidFill>
                  <a:srgbClr val="24292E"/>
                </a:solidFill>
                <a:latin typeface="Courier"/>
                <a:ea typeface="Courier"/>
                <a:cs typeface="Courier"/>
                <a:sym typeface="Courier"/>
              </a:rPr>
              <a:t>&gt;</a:t>
            </a:r>
            <a:endParaRPr>
              <a:solidFill>
                <a:srgbClr val="24292E"/>
              </a:solidFill>
              <a:latin typeface="Courier"/>
              <a:ea typeface="Courier"/>
              <a:cs typeface="Courier"/>
              <a:sym typeface="Courier"/>
            </a:endParaRPr>
          </a:p>
          <a:p>
            <a:pPr indent="0" lvl="0" marL="0" rtl="0" algn="l">
              <a:spcBef>
                <a:spcPts val="0"/>
              </a:spcBef>
              <a:spcAft>
                <a:spcPts val="80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84" name="Google Shape;2284;p130"/>
          <p:cNvSpPr txBox="1"/>
          <p:nvPr>
            <p:ph idx="1" type="subTitle"/>
          </p:nvPr>
        </p:nvSpPr>
        <p:spPr>
          <a:xfrm>
            <a:off x="0" y="759475"/>
            <a:ext cx="9144000" cy="921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Were the attacks successful? Support your conclusion with evidence.</a:t>
            </a:r>
            <a:endParaRPr/>
          </a:p>
          <a:p>
            <a:pPr indent="0" lvl="0" marL="0" rtl="0" algn="l">
              <a:lnSpc>
                <a:spcPct val="10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lang="en" u="sng">
                <a:solidFill>
                  <a:schemeClr val="dk1"/>
                </a:solidFill>
                <a:highlight>
                  <a:srgbClr val="FFFF00"/>
                </a:highlight>
                <a:latin typeface="Roboto Mono"/>
                <a:ea typeface="Roboto Mono"/>
                <a:cs typeface="Roboto Mono"/>
                <a:sym typeface="Roboto Mono"/>
              </a:rPr>
              <a:t>The second payload</a:t>
            </a:r>
            <a:r>
              <a:rPr lang="en">
                <a:solidFill>
                  <a:schemeClr val="dk1"/>
                </a:solidFill>
                <a:latin typeface="Roboto Mono"/>
                <a:ea typeface="Roboto Mono"/>
                <a:cs typeface="Roboto Mono"/>
                <a:sym typeface="Roboto Mono"/>
              </a:rPr>
              <a:t>:</a:t>
            </a:r>
            <a:r>
              <a:rPr b="1" lang="en">
                <a:solidFill>
                  <a:schemeClr val="dk1"/>
                </a:solidFill>
                <a:latin typeface="Roboto Mono"/>
                <a:ea typeface="Roboto Mono"/>
                <a:cs typeface="Roboto Mono"/>
                <a:sym typeface="Roboto Mono"/>
              </a:rPr>
              <a:t> </a:t>
            </a:r>
            <a:r>
              <a:rPr b="1" lang="en" sz="1600">
                <a:solidFill>
                  <a:schemeClr val="dk1"/>
                </a:solidFill>
                <a:latin typeface="Roboto Mono"/>
                <a:ea typeface="Roboto Mono"/>
                <a:cs typeface="Roboto Mono"/>
                <a:sym typeface="Roboto Mono"/>
              </a:rPr>
              <a:t>%' or 0=0 union select null, version()</a:t>
            </a:r>
            <a:endParaRPr b="1"/>
          </a:p>
        </p:txBody>
      </p:sp>
      <p:sp>
        <p:nvSpPr>
          <p:cNvPr id="2285" name="Google Shape;2285;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6" name="Google Shape;2286;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7" name="Google Shape;2287;p130"/>
          <p:cNvSpPr txBox="1"/>
          <p:nvPr>
            <p:ph idx="3" type="body"/>
          </p:nvPr>
        </p:nvSpPr>
        <p:spPr>
          <a:xfrm>
            <a:off x="12300" y="1750138"/>
            <a:ext cx="9144000" cy="313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Solution:</a:t>
            </a:r>
            <a:endParaRPr b="1" sz="1800"/>
          </a:p>
          <a:p>
            <a:pPr indent="0" lvl="0" marL="0" rtl="0" algn="l">
              <a:spcBef>
                <a:spcPts val="800"/>
              </a:spcBef>
              <a:spcAft>
                <a:spcPts val="800"/>
              </a:spcAft>
              <a:buNone/>
            </a:pPr>
            <a:r>
              <a:t/>
            </a:r>
            <a:endParaRPr b="1"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131"/>
          <p:cNvSpPr/>
          <p:nvPr/>
        </p:nvSpPr>
        <p:spPr>
          <a:xfrm>
            <a:off x="395850" y="3499050"/>
            <a:ext cx="8065200" cy="80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294" name="Google Shape;2294;p131"/>
          <p:cNvSpPr txBox="1"/>
          <p:nvPr>
            <p:ph idx="1" type="subTitle"/>
          </p:nvPr>
        </p:nvSpPr>
        <p:spPr>
          <a:xfrm>
            <a:off x="0" y="759475"/>
            <a:ext cx="9144000" cy="921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Were the attacks successful? Support your conclusion with evidence.</a:t>
            </a:r>
            <a:endParaRPr/>
          </a:p>
          <a:p>
            <a:pPr indent="0" lvl="0" marL="0" rtl="0" algn="l">
              <a:lnSpc>
                <a:spcPct val="10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lang="en" u="sng">
                <a:solidFill>
                  <a:schemeClr val="dk1"/>
                </a:solidFill>
                <a:highlight>
                  <a:srgbClr val="FFFF00"/>
                </a:highlight>
                <a:latin typeface="Roboto Mono"/>
                <a:ea typeface="Roboto Mono"/>
                <a:cs typeface="Roboto Mono"/>
                <a:sym typeface="Roboto Mono"/>
              </a:rPr>
              <a:t>The second payload</a:t>
            </a:r>
            <a:r>
              <a:rPr lang="en">
                <a:solidFill>
                  <a:schemeClr val="dk1"/>
                </a:solidFill>
                <a:latin typeface="Roboto Mono"/>
                <a:ea typeface="Roboto Mono"/>
                <a:cs typeface="Roboto Mono"/>
                <a:sym typeface="Roboto Mono"/>
              </a:rPr>
              <a:t>:</a:t>
            </a:r>
            <a:r>
              <a:rPr b="1" lang="en">
                <a:solidFill>
                  <a:schemeClr val="dk1"/>
                </a:solidFill>
                <a:latin typeface="Roboto Mono"/>
                <a:ea typeface="Roboto Mono"/>
                <a:cs typeface="Roboto Mono"/>
                <a:sym typeface="Roboto Mono"/>
              </a:rPr>
              <a:t> </a:t>
            </a:r>
            <a:r>
              <a:rPr b="1" lang="en" sz="1600">
                <a:solidFill>
                  <a:schemeClr val="dk1"/>
                </a:solidFill>
                <a:latin typeface="Roboto Mono"/>
                <a:ea typeface="Roboto Mono"/>
                <a:cs typeface="Roboto Mono"/>
                <a:sym typeface="Roboto Mono"/>
              </a:rPr>
              <a:t>%' or 0=0 union select null, version()</a:t>
            </a:r>
            <a:endParaRPr b="1"/>
          </a:p>
        </p:txBody>
      </p:sp>
      <p:sp>
        <p:nvSpPr>
          <p:cNvPr id="2295" name="Google Shape;229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6" name="Google Shape;2296;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7" name="Google Shape;2297;p131"/>
          <p:cNvSpPr txBox="1"/>
          <p:nvPr>
            <p:ph idx="3" type="body"/>
          </p:nvPr>
        </p:nvSpPr>
        <p:spPr>
          <a:xfrm>
            <a:off x="12300" y="1750138"/>
            <a:ext cx="9144000" cy="313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Solution:</a:t>
            </a:r>
            <a:endParaRPr b="1" sz="1800"/>
          </a:p>
          <a:p>
            <a:pPr indent="0" lvl="0" marL="0" rtl="0" algn="l">
              <a:spcBef>
                <a:spcPts val="800"/>
              </a:spcBef>
              <a:spcAft>
                <a:spcPts val="0"/>
              </a:spcAft>
              <a:buNone/>
            </a:pPr>
            <a:r>
              <a:t/>
            </a:r>
            <a:endParaRPr b="1" sz="1800"/>
          </a:p>
          <a:p>
            <a:pPr indent="0" lvl="0" marL="0" rtl="0" algn="l">
              <a:spcBef>
                <a:spcPts val="800"/>
              </a:spcBef>
              <a:spcAft>
                <a:spcPts val="0"/>
              </a:spcAft>
              <a:buNone/>
            </a:pPr>
            <a:r>
              <a:rPr b="1" lang="en" sz="1800"/>
              <a:t>No, </a:t>
            </a:r>
            <a:r>
              <a:rPr lang="en" sz="1800">
                <a:solidFill>
                  <a:srgbClr val="24292E"/>
                </a:solidFill>
                <a:latin typeface="Arial"/>
                <a:ea typeface="Arial"/>
                <a:cs typeface="Arial"/>
                <a:sym typeface="Arial"/>
              </a:rPr>
              <a:t>this response contains an error message, indicating that the SQL injection was unsuccessful.</a:t>
            </a:r>
            <a:endParaRPr sz="1800">
              <a:solidFill>
                <a:srgbClr val="24292E"/>
              </a:solidFill>
              <a:latin typeface="Arial"/>
              <a:ea typeface="Arial"/>
              <a:cs typeface="Arial"/>
              <a:sym typeface="Arial"/>
            </a:endParaRPr>
          </a:p>
          <a:p>
            <a:pPr indent="0" lvl="0" marL="0" rtl="0" algn="l">
              <a:spcBef>
                <a:spcPts val="800"/>
              </a:spcBef>
              <a:spcAft>
                <a:spcPts val="0"/>
              </a:spcAft>
              <a:buNone/>
            </a:pPr>
            <a:r>
              <a:t/>
            </a:r>
            <a:endParaRPr sz="1600">
              <a:solidFill>
                <a:srgbClr val="24292E"/>
              </a:solidFill>
              <a:latin typeface="Arial"/>
              <a:ea typeface="Arial"/>
              <a:cs typeface="Arial"/>
              <a:sym typeface="Arial"/>
            </a:endParaRPr>
          </a:p>
          <a:p>
            <a:pPr indent="0" lvl="0" marL="0" rtl="0" algn="l">
              <a:lnSpc>
                <a:spcPct val="115000"/>
              </a:lnSpc>
              <a:spcBef>
                <a:spcPts val="800"/>
              </a:spcBef>
              <a:spcAft>
                <a:spcPts val="0"/>
              </a:spcAft>
              <a:buNone/>
            </a:pPr>
            <a:r>
              <a:rPr lang="en" sz="1600">
                <a:solidFill>
                  <a:srgbClr val="24292E"/>
                </a:solidFill>
                <a:latin typeface="Courier"/>
                <a:ea typeface="Courier"/>
                <a:cs typeface="Courier"/>
                <a:sym typeface="Courier"/>
              </a:rPr>
              <a:t>&lt;</a:t>
            </a:r>
            <a:r>
              <a:rPr lang="en" sz="1600">
                <a:solidFill>
                  <a:srgbClr val="22863A"/>
                </a:solidFill>
                <a:latin typeface="Courier"/>
                <a:ea typeface="Courier"/>
                <a:cs typeface="Courier"/>
                <a:sym typeface="Courier"/>
              </a:rPr>
              <a:t>pre</a:t>
            </a:r>
            <a:r>
              <a:rPr lang="en" sz="1600">
                <a:solidFill>
                  <a:srgbClr val="24292E"/>
                </a:solidFill>
                <a:latin typeface="Courier"/>
                <a:ea typeface="Courier"/>
                <a:cs typeface="Courier"/>
                <a:sym typeface="Courier"/>
              </a:rPr>
              <a:t>&gt;You have an error in your SQL syntax; check the manual that corresponds to your MySQL server version for the right syntax to use near ''' at line 1&lt;/</a:t>
            </a:r>
            <a:r>
              <a:rPr lang="en" sz="1600">
                <a:solidFill>
                  <a:srgbClr val="22863A"/>
                </a:solidFill>
                <a:latin typeface="Courier"/>
                <a:ea typeface="Courier"/>
                <a:cs typeface="Courier"/>
                <a:sym typeface="Courier"/>
              </a:rPr>
              <a:t>pre</a:t>
            </a:r>
            <a:r>
              <a:rPr lang="en" sz="1600">
                <a:solidFill>
                  <a:srgbClr val="24292E"/>
                </a:solidFill>
                <a:latin typeface="Courier"/>
                <a:ea typeface="Courier"/>
                <a:cs typeface="Courier"/>
                <a:sym typeface="Courier"/>
              </a:rPr>
              <a:t>&gt;&gt;</a:t>
            </a:r>
            <a:endParaRPr sz="1600">
              <a:solidFill>
                <a:srgbClr val="24292E"/>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b="1" sz="1800"/>
          </a:p>
          <a:p>
            <a:pPr indent="0" lvl="0" marL="0" rtl="0" algn="l">
              <a:spcBef>
                <a:spcPts val="800"/>
              </a:spcBef>
              <a:spcAft>
                <a:spcPts val="800"/>
              </a:spcAft>
              <a:buNone/>
            </a:pPr>
            <a:r>
              <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2" name="Google Shape;2042;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 will review Linux by</a:t>
            </a:r>
            <a:r>
              <a:rPr lang="en"/>
              <a:t>:</a:t>
            </a:r>
            <a:endParaRPr/>
          </a:p>
        </p:txBody>
      </p:sp>
      <p:sp>
        <p:nvSpPr>
          <p:cNvPr id="2043" name="Google Shape;204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44" name="Google Shape;2044;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5" name="Google Shape;2045;p105"/>
          <p:cNvSpPr txBox="1"/>
          <p:nvPr/>
        </p:nvSpPr>
        <p:spPr>
          <a:xfrm>
            <a:off x="153750" y="1266825"/>
            <a:ext cx="88194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rgbClr val="000000"/>
              </a:buClr>
              <a:buSzPts val="1800"/>
              <a:buChar char="●"/>
            </a:pPr>
            <a:r>
              <a:rPr lang="en" sz="1800"/>
              <a:t>Design and implement firewall policies with UFW</a:t>
            </a:r>
            <a:endParaRPr sz="1800"/>
          </a:p>
          <a:p>
            <a:pPr indent="-342900" lvl="0" marL="457200" rtl="0" algn="l">
              <a:lnSpc>
                <a:spcPct val="150000"/>
              </a:lnSpc>
              <a:spcBef>
                <a:spcPts val="1000"/>
              </a:spcBef>
              <a:spcAft>
                <a:spcPts val="0"/>
              </a:spcAft>
              <a:buClr>
                <a:srgbClr val="000000"/>
              </a:buClr>
              <a:buSzPts val="1800"/>
              <a:buChar char="●"/>
            </a:pPr>
            <a:r>
              <a:rPr lang="en" sz="1800"/>
              <a:t>Use Wireshark to analyze malicious traffic</a:t>
            </a:r>
            <a:endParaRPr sz="1800"/>
          </a:p>
          <a:p>
            <a:pPr indent="-342900" lvl="0" marL="457200" rtl="0" algn="l">
              <a:lnSpc>
                <a:spcPct val="150000"/>
              </a:lnSpc>
              <a:spcBef>
                <a:spcPts val="1000"/>
              </a:spcBef>
              <a:spcAft>
                <a:spcPts val="0"/>
              </a:spcAft>
              <a:buClr>
                <a:srgbClr val="000000"/>
              </a:buClr>
              <a:buSzPts val="1800"/>
              <a:buChar char="●"/>
            </a:pPr>
            <a:r>
              <a:rPr lang="en" sz="1800"/>
              <a:t>Schedule backups with </a:t>
            </a:r>
            <a:r>
              <a:rPr lang="en" sz="1800">
                <a:latin typeface="Roboto Mono"/>
                <a:ea typeface="Roboto Mono"/>
                <a:cs typeface="Roboto Mono"/>
                <a:sym typeface="Roboto Mono"/>
              </a:rPr>
              <a:t>cron</a:t>
            </a:r>
            <a:r>
              <a:rPr lang="en" sz="1800"/>
              <a:t> and </a:t>
            </a:r>
            <a:r>
              <a:rPr lang="en" sz="1800">
                <a:latin typeface="Roboto Mono"/>
                <a:ea typeface="Roboto Mono"/>
                <a:cs typeface="Roboto Mono"/>
                <a:sym typeface="Roboto Mono"/>
              </a:rPr>
              <a:t>tar</a:t>
            </a:r>
            <a:r>
              <a:rPr lang="en" sz="1800"/>
              <a:t> to protect availability</a:t>
            </a:r>
            <a:endParaRPr sz="1800"/>
          </a:p>
          <a:p>
            <a:pPr indent="0" lvl="0" marL="457200" marR="0" rtl="0" algn="l">
              <a:lnSpc>
                <a:spcPct val="150000"/>
              </a:lnSpc>
              <a:spcBef>
                <a:spcPts val="1000"/>
              </a:spcBef>
              <a:spcAft>
                <a:spcPts val="0"/>
              </a:spcAft>
              <a:buNone/>
            </a:pPr>
            <a:r>
              <a:t/>
            </a:r>
            <a:endParaRPr sz="1800">
              <a:latin typeface="Roboto Light"/>
              <a:ea typeface="Roboto Light"/>
              <a:cs typeface="Roboto Light"/>
              <a:sym typeface="Roboto Light"/>
            </a:endParaRPr>
          </a:p>
          <a:p>
            <a:pPr indent="0" lvl="0" marL="457200" marR="0" rtl="0" algn="l">
              <a:lnSpc>
                <a:spcPct val="150000"/>
              </a:lnSpc>
              <a:spcBef>
                <a:spcPts val="1000"/>
              </a:spcBef>
              <a:spcAft>
                <a:spcPts val="0"/>
              </a:spcAft>
              <a:buNone/>
            </a:pPr>
            <a:r>
              <a:t/>
            </a:r>
            <a:endParaRPr sz="20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200">
              <a:solidFill>
                <a:srgbClr val="24292E"/>
              </a:solidFill>
            </a:endParaRPr>
          </a:p>
          <a:p>
            <a:pPr indent="0" lvl="0" marL="45720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046" name="Google Shape;2046;p105"/>
          <p:cNvSpPr/>
          <p:nvPr/>
        </p:nvSpPr>
        <p:spPr>
          <a:xfrm>
            <a:off x="314900" y="1508375"/>
            <a:ext cx="2019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5"/>
          <p:cNvSpPr/>
          <p:nvPr/>
        </p:nvSpPr>
        <p:spPr>
          <a:xfrm>
            <a:off x="314900" y="2048450"/>
            <a:ext cx="2019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5"/>
          <p:cNvSpPr/>
          <p:nvPr/>
        </p:nvSpPr>
        <p:spPr>
          <a:xfrm>
            <a:off x="314900" y="2611775"/>
            <a:ext cx="2019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1" name="Shape 2301"/>
        <p:cNvGrpSpPr/>
        <p:nvPr/>
      </p:nvGrpSpPr>
      <p:grpSpPr>
        <a:xfrm>
          <a:off x="0" y="0"/>
          <a:ext cx="0" cy="0"/>
          <a:chOff x="0" y="0"/>
          <a:chExt cx="0" cy="0"/>
        </a:xfrm>
      </p:grpSpPr>
      <p:sp>
        <p:nvSpPr>
          <p:cNvPr id="2302" name="Google Shape;2302;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303" name="Google Shape;2303;p132"/>
          <p:cNvSpPr txBox="1"/>
          <p:nvPr>
            <p:ph idx="1" type="subTitle"/>
          </p:nvPr>
        </p:nvSpPr>
        <p:spPr>
          <a:xfrm>
            <a:off x="0" y="759475"/>
            <a:ext cx="9144000" cy="921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Were the attacks successful? Support your conclusion with evidence.</a:t>
            </a:r>
            <a:endParaRPr/>
          </a:p>
          <a:p>
            <a:pPr indent="0" lvl="0" marL="0" rtl="0" algn="l">
              <a:lnSpc>
                <a:spcPct val="10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lang="en" u="sng">
                <a:solidFill>
                  <a:schemeClr val="dk1"/>
                </a:solidFill>
                <a:highlight>
                  <a:srgbClr val="FFFF00"/>
                </a:highlight>
                <a:latin typeface="Roboto Mono"/>
                <a:ea typeface="Roboto Mono"/>
                <a:cs typeface="Roboto Mono"/>
                <a:sym typeface="Roboto Mono"/>
              </a:rPr>
              <a:t>The </a:t>
            </a:r>
            <a:r>
              <a:rPr lang="en" u="sng">
                <a:solidFill>
                  <a:schemeClr val="dk1"/>
                </a:solidFill>
                <a:highlight>
                  <a:srgbClr val="FFFF00"/>
                </a:highlight>
                <a:latin typeface="Roboto Mono"/>
                <a:ea typeface="Roboto Mono"/>
                <a:cs typeface="Roboto Mono"/>
                <a:sym typeface="Roboto Mono"/>
              </a:rPr>
              <a:t>third</a:t>
            </a:r>
            <a:r>
              <a:rPr lang="en" u="sng">
                <a:solidFill>
                  <a:schemeClr val="dk1"/>
                </a:solidFill>
                <a:highlight>
                  <a:srgbClr val="FFFF00"/>
                </a:highlight>
                <a:latin typeface="Roboto Mono"/>
                <a:ea typeface="Roboto Mono"/>
                <a:cs typeface="Roboto Mono"/>
                <a:sym typeface="Roboto Mono"/>
              </a:rPr>
              <a:t> payload</a:t>
            </a:r>
            <a:r>
              <a:rPr lang="en">
                <a:solidFill>
                  <a:schemeClr val="dk1"/>
                </a:solidFill>
                <a:latin typeface="Roboto Mono"/>
                <a:ea typeface="Roboto Mono"/>
                <a:cs typeface="Roboto Mono"/>
                <a:sym typeface="Roboto Mono"/>
              </a:rPr>
              <a:t>: </a:t>
            </a:r>
            <a:r>
              <a:rPr b="1" lang="en" sz="1600">
                <a:solidFill>
                  <a:srgbClr val="24292E"/>
                </a:solidFill>
                <a:latin typeface="Roboto Mono"/>
                <a:ea typeface="Roboto Mono"/>
                <a:cs typeface="Roboto Mono"/>
                <a:sym typeface="Roboto Mono"/>
              </a:rPr>
              <a:t>%' or '0'='0' union select null, version()</a:t>
            </a:r>
            <a:endParaRPr b="1" sz="1600">
              <a:latin typeface="Roboto Mono"/>
              <a:ea typeface="Roboto Mono"/>
              <a:cs typeface="Roboto Mono"/>
              <a:sym typeface="Roboto Mono"/>
            </a:endParaRPr>
          </a:p>
        </p:txBody>
      </p:sp>
      <p:sp>
        <p:nvSpPr>
          <p:cNvPr id="2304" name="Google Shape;2304;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5" name="Google Shape;2305;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6" name="Google Shape;2306;p132"/>
          <p:cNvSpPr txBox="1"/>
          <p:nvPr>
            <p:ph idx="3" type="body"/>
          </p:nvPr>
        </p:nvSpPr>
        <p:spPr>
          <a:xfrm>
            <a:off x="12300" y="1750138"/>
            <a:ext cx="9144000" cy="313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Solution:</a:t>
            </a:r>
            <a:endParaRPr b="1" sz="1800"/>
          </a:p>
          <a:p>
            <a:pPr indent="0" lvl="0" marL="0" rtl="0" algn="l">
              <a:spcBef>
                <a:spcPts val="800"/>
              </a:spcBef>
              <a:spcAft>
                <a:spcPts val="800"/>
              </a:spcAft>
              <a:buNone/>
            </a:pPr>
            <a:r>
              <a:t/>
            </a:r>
            <a:endParaRPr b="1"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0" name="Shape 2310"/>
        <p:cNvGrpSpPr/>
        <p:nvPr/>
      </p:nvGrpSpPr>
      <p:grpSpPr>
        <a:xfrm>
          <a:off x="0" y="0"/>
          <a:ext cx="0" cy="0"/>
          <a:chOff x="0" y="0"/>
          <a:chExt cx="0" cy="0"/>
        </a:xfrm>
      </p:grpSpPr>
      <p:sp>
        <p:nvSpPr>
          <p:cNvPr id="2311" name="Google Shape;2311;p133"/>
          <p:cNvSpPr/>
          <p:nvPr/>
        </p:nvSpPr>
        <p:spPr>
          <a:xfrm>
            <a:off x="405750" y="2816225"/>
            <a:ext cx="8332500" cy="17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Sniffing Web Attacks</a:t>
            </a:r>
            <a:endParaRPr/>
          </a:p>
        </p:txBody>
      </p:sp>
      <p:sp>
        <p:nvSpPr>
          <p:cNvPr id="2313" name="Google Shape;2313;p133"/>
          <p:cNvSpPr txBox="1"/>
          <p:nvPr>
            <p:ph idx="1" type="subTitle"/>
          </p:nvPr>
        </p:nvSpPr>
        <p:spPr>
          <a:xfrm>
            <a:off x="0" y="759475"/>
            <a:ext cx="9144000" cy="921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Step 2</a:t>
            </a:r>
            <a:r>
              <a:rPr lang="en"/>
              <a:t>: Were the attacks successful? Support your conclusion with evidence.</a:t>
            </a:r>
            <a:endParaRPr/>
          </a:p>
          <a:p>
            <a:pPr indent="0" lvl="0" marL="0" rtl="0" algn="l">
              <a:lnSpc>
                <a:spcPct val="10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ctr">
              <a:lnSpc>
                <a:spcPct val="100000"/>
              </a:lnSpc>
              <a:spcBef>
                <a:spcPts val="0"/>
              </a:spcBef>
              <a:spcAft>
                <a:spcPts val="0"/>
              </a:spcAft>
              <a:buNone/>
            </a:pPr>
            <a:r>
              <a:rPr lang="en" u="sng">
                <a:solidFill>
                  <a:schemeClr val="dk1"/>
                </a:solidFill>
                <a:highlight>
                  <a:srgbClr val="FFFF00"/>
                </a:highlight>
                <a:latin typeface="Roboto Mono"/>
                <a:ea typeface="Roboto Mono"/>
                <a:cs typeface="Roboto Mono"/>
                <a:sym typeface="Roboto Mono"/>
              </a:rPr>
              <a:t>The third payload</a:t>
            </a:r>
            <a:r>
              <a:rPr lang="en">
                <a:solidFill>
                  <a:schemeClr val="dk1"/>
                </a:solidFill>
                <a:latin typeface="Roboto Mono"/>
                <a:ea typeface="Roboto Mono"/>
                <a:cs typeface="Roboto Mono"/>
                <a:sym typeface="Roboto Mono"/>
              </a:rPr>
              <a:t>: </a:t>
            </a:r>
            <a:r>
              <a:rPr b="1" lang="en" sz="1600">
                <a:solidFill>
                  <a:srgbClr val="24292E"/>
                </a:solidFill>
                <a:latin typeface="Roboto Mono"/>
                <a:ea typeface="Roboto Mono"/>
                <a:cs typeface="Roboto Mono"/>
                <a:sym typeface="Roboto Mono"/>
              </a:rPr>
              <a:t>%' or '0'='0' union select null, version()</a:t>
            </a:r>
            <a:endParaRPr b="1" sz="1600">
              <a:latin typeface="Roboto Mono"/>
              <a:ea typeface="Roboto Mono"/>
              <a:cs typeface="Roboto Mono"/>
              <a:sym typeface="Roboto Mono"/>
            </a:endParaRPr>
          </a:p>
        </p:txBody>
      </p:sp>
      <p:sp>
        <p:nvSpPr>
          <p:cNvPr id="2314" name="Google Shape;2314;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5" name="Google Shape;2315;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6" name="Google Shape;2316;p133"/>
          <p:cNvSpPr txBox="1"/>
          <p:nvPr>
            <p:ph idx="3" type="body"/>
          </p:nvPr>
        </p:nvSpPr>
        <p:spPr>
          <a:xfrm>
            <a:off x="12300" y="1750138"/>
            <a:ext cx="9144000" cy="313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Solution: </a:t>
            </a:r>
            <a:r>
              <a:rPr b="1" lang="en" sz="1800">
                <a:solidFill>
                  <a:schemeClr val="dk1"/>
                </a:solidFill>
              </a:rPr>
              <a:t>Yes</a:t>
            </a:r>
            <a:r>
              <a:rPr lang="en" sz="1800">
                <a:solidFill>
                  <a:schemeClr val="dk1"/>
                </a:solidFill>
              </a:rPr>
              <a:t>, this payload was successful.</a:t>
            </a:r>
            <a:endParaRPr sz="1800">
              <a:solidFill>
                <a:schemeClr val="dk1"/>
              </a:solidFill>
            </a:endParaRPr>
          </a:p>
          <a:p>
            <a:pPr indent="0" lvl="0" marL="0" rtl="0" algn="l">
              <a:lnSpc>
                <a:spcPct val="115000"/>
              </a:lnSpc>
              <a:spcBef>
                <a:spcPts val="1200"/>
              </a:spcBef>
              <a:spcAft>
                <a:spcPts val="0"/>
              </a:spcAft>
              <a:buNone/>
            </a:pPr>
            <a:r>
              <a:rPr lang="en">
                <a:latin typeface="Arial"/>
                <a:ea typeface="Arial"/>
                <a:cs typeface="Arial"/>
                <a:sym typeface="Arial"/>
              </a:rPr>
              <a:t>This response also contains HTML. If you scroll through it, you'll find that it reports the server's OS version: </a:t>
            </a:r>
            <a:r>
              <a:rPr lang="en">
                <a:latin typeface="Courier"/>
                <a:ea typeface="Courier"/>
                <a:cs typeface="Courier"/>
                <a:sym typeface="Courier"/>
              </a:rPr>
              <a:t>5.5.54-0ubuntu0.14.04.1</a:t>
            </a:r>
            <a:r>
              <a:rPr lang="en">
                <a:latin typeface="Arial"/>
                <a:ea typeface="Arial"/>
                <a:cs typeface="Arial"/>
                <a:sym typeface="Arial"/>
              </a:rPr>
              <a:t>.</a:t>
            </a:r>
            <a:endParaRPr>
              <a:latin typeface="Arial"/>
              <a:ea typeface="Arial"/>
              <a:cs typeface="Arial"/>
              <a:sym typeface="Arial"/>
            </a:endParaRPr>
          </a:p>
          <a:p>
            <a:pPr indent="0" lvl="0" marL="0" rtl="0" algn="l">
              <a:lnSpc>
                <a:spcPct val="100000"/>
              </a:lnSpc>
              <a:spcBef>
                <a:spcPts val="1200"/>
              </a:spcBef>
              <a:spcAft>
                <a:spcPts val="0"/>
              </a:spcAft>
              <a:buNone/>
            </a:pPr>
            <a:r>
              <a:rPr lang="en" sz="1100">
                <a:latin typeface="Courier"/>
                <a:ea typeface="Courier"/>
                <a:cs typeface="Courier"/>
                <a:sym typeface="Courier"/>
              </a:rPr>
              <a:t>&lt;!-- Below is an excerpt of the server's response --&gt;</a:t>
            </a:r>
            <a:endParaRPr sz="1100">
              <a:latin typeface="Courier"/>
              <a:ea typeface="Courier"/>
              <a:cs typeface="Courier"/>
              <a:sym typeface="Courier"/>
            </a:endParaRPr>
          </a:p>
          <a:p>
            <a:pPr indent="0" lvl="0" marL="0" rtl="0" algn="l">
              <a:lnSpc>
                <a:spcPct val="100000"/>
              </a:lnSpc>
              <a:spcBef>
                <a:spcPts val="300"/>
              </a:spcBef>
              <a:spcAft>
                <a:spcPts val="0"/>
              </a:spcAft>
              <a:buNone/>
            </a:pPr>
            <a:r>
              <a:rPr lang="en" sz="1100">
                <a:solidFill>
                  <a:srgbClr val="24292E"/>
                </a:solidFill>
                <a:latin typeface="Courier"/>
                <a:ea typeface="Courier"/>
                <a:cs typeface="Courier"/>
                <a:sym typeface="Courier"/>
              </a:rPr>
              <a:t>&lt;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&gt;ID: %' or 0=0 union select null, version()&lt;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/&gt;First name: admin&lt;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/&gt;Surname: admin&lt;/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a:t>
            </a:r>
            <a:endParaRPr sz="1100">
              <a:solidFill>
                <a:srgbClr val="24292E"/>
              </a:solidFill>
              <a:latin typeface="Courier"/>
              <a:ea typeface="Courier"/>
              <a:cs typeface="Courier"/>
              <a:sym typeface="Courier"/>
            </a:endParaRPr>
          </a:p>
          <a:p>
            <a:pPr indent="0" lvl="0" marL="0" rtl="0" algn="l">
              <a:lnSpc>
                <a:spcPct val="100000"/>
              </a:lnSpc>
              <a:spcBef>
                <a:spcPts val="300"/>
              </a:spcBef>
              <a:spcAft>
                <a:spcPts val="0"/>
              </a:spcAft>
              <a:buNone/>
            </a:pPr>
            <a:r>
              <a:rPr lang="en" sz="1100">
                <a:solidFill>
                  <a:srgbClr val="24292E"/>
                </a:solidFill>
                <a:latin typeface="Courier"/>
                <a:ea typeface="Courier"/>
                <a:cs typeface="Courier"/>
                <a:sym typeface="Courier"/>
              </a:rPr>
              <a:t>&lt;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&gt;ID: %' or 0=0 union select null, version()&lt;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/&gt;First name: Gordon&lt;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/&gt;Surname: Brown&lt;/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a:t>
            </a:r>
            <a:endParaRPr sz="1100">
              <a:solidFill>
                <a:srgbClr val="24292E"/>
              </a:solidFill>
              <a:latin typeface="Courier"/>
              <a:ea typeface="Courier"/>
              <a:cs typeface="Courier"/>
              <a:sym typeface="Courier"/>
            </a:endParaRPr>
          </a:p>
          <a:p>
            <a:pPr indent="0" lvl="0" marL="0" rtl="0" algn="l">
              <a:lnSpc>
                <a:spcPct val="100000"/>
              </a:lnSpc>
              <a:spcBef>
                <a:spcPts val="300"/>
              </a:spcBef>
              <a:spcAft>
                <a:spcPts val="0"/>
              </a:spcAft>
              <a:buNone/>
            </a:pPr>
            <a:r>
              <a:rPr lang="en" sz="1100">
                <a:solidFill>
                  <a:srgbClr val="24292E"/>
                </a:solidFill>
                <a:latin typeface="Courier"/>
                <a:ea typeface="Courier"/>
                <a:cs typeface="Courier"/>
                <a:sym typeface="Courier"/>
              </a:rPr>
              <a:t>&lt;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&gt;ID: %' or 0=0 union select null, version()&lt;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/&gt;First name: Hack&lt;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/&gt;Surname: Me&lt;/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a:t>
            </a:r>
            <a:endParaRPr sz="1100">
              <a:solidFill>
                <a:srgbClr val="24292E"/>
              </a:solidFill>
              <a:latin typeface="Courier"/>
              <a:ea typeface="Courier"/>
              <a:cs typeface="Courier"/>
              <a:sym typeface="Courier"/>
            </a:endParaRPr>
          </a:p>
          <a:p>
            <a:pPr indent="0" lvl="0" marL="0" rtl="0" algn="l">
              <a:lnSpc>
                <a:spcPct val="100000"/>
              </a:lnSpc>
              <a:spcBef>
                <a:spcPts val="300"/>
              </a:spcBef>
              <a:spcAft>
                <a:spcPts val="0"/>
              </a:spcAft>
              <a:buNone/>
            </a:pPr>
            <a:r>
              <a:rPr lang="en" sz="1100">
                <a:solidFill>
                  <a:srgbClr val="24292E"/>
                </a:solidFill>
                <a:latin typeface="Courier"/>
                <a:ea typeface="Courier"/>
                <a:cs typeface="Courier"/>
                <a:sym typeface="Courier"/>
              </a:rPr>
              <a:t>&lt;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&gt;ID: %' or 0=0 union select null, version()&lt;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/&gt;First name: Pablo&lt;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/&gt;Surname: Picasso&lt;/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a:t>
            </a:r>
            <a:endParaRPr sz="1100">
              <a:solidFill>
                <a:srgbClr val="24292E"/>
              </a:solidFill>
              <a:latin typeface="Courier"/>
              <a:ea typeface="Courier"/>
              <a:cs typeface="Courier"/>
              <a:sym typeface="Courier"/>
            </a:endParaRPr>
          </a:p>
          <a:p>
            <a:pPr indent="0" lvl="0" marL="0" rtl="0" algn="l">
              <a:lnSpc>
                <a:spcPct val="100000"/>
              </a:lnSpc>
              <a:spcBef>
                <a:spcPts val="300"/>
              </a:spcBef>
              <a:spcAft>
                <a:spcPts val="0"/>
              </a:spcAft>
              <a:buNone/>
            </a:pPr>
            <a:r>
              <a:rPr lang="en" sz="1100">
                <a:solidFill>
                  <a:srgbClr val="24292E"/>
                </a:solidFill>
                <a:latin typeface="Courier"/>
                <a:ea typeface="Courier"/>
                <a:cs typeface="Courier"/>
                <a:sym typeface="Courier"/>
              </a:rPr>
              <a:t>&lt;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&gt;ID: %' or 0=0 union select null, version()&lt;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/&gt;First name: Bob&lt;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/&gt;Surname: Smith&lt;/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a:t>
            </a:r>
            <a:endParaRPr sz="1100">
              <a:solidFill>
                <a:srgbClr val="24292E"/>
              </a:solidFill>
              <a:latin typeface="Courier"/>
              <a:ea typeface="Courier"/>
              <a:cs typeface="Courier"/>
              <a:sym typeface="Courier"/>
            </a:endParaRPr>
          </a:p>
          <a:p>
            <a:pPr indent="0" lvl="0" marL="0" rtl="0" algn="l">
              <a:lnSpc>
                <a:spcPct val="100000"/>
              </a:lnSpc>
              <a:spcBef>
                <a:spcPts val="300"/>
              </a:spcBef>
              <a:spcAft>
                <a:spcPts val="0"/>
              </a:spcAft>
              <a:buNone/>
            </a:pPr>
            <a:r>
              <a:rPr lang="en" sz="1100">
                <a:solidFill>
                  <a:srgbClr val="24292E"/>
                </a:solidFill>
                <a:latin typeface="Courier"/>
                <a:ea typeface="Courier"/>
                <a:cs typeface="Courier"/>
                <a:sym typeface="Courier"/>
              </a:rPr>
              <a:t>&lt;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&gt;ID: %' or 0=0 union select null, version()&lt;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/&gt;First name: &lt;</a:t>
            </a:r>
            <a:r>
              <a:rPr lang="en" sz="1100">
                <a:solidFill>
                  <a:srgbClr val="22863A"/>
                </a:solidFill>
                <a:latin typeface="Courier"/>
                <a:ea typeface="Courier"/>
                <a:cs typeface="Courier"/>
                <a:sym typeface="Courier"/>
              </a:rPr>
              <a:t>br</a:t>
            </a:r>
            <a:r>
              <a:rPr lang="en" sz="1100">
                <a:solidFill>
                  <a:srgbClr val="24292E"/>
                </a:solidFill>
                <a:latin typeface="Courier"/>
                <a:ea typeface="Courier"/>
                <a:cs typeface="Courier"/>
                <a:sym typeface="Courier"/>
              </a:rPr>
              <a:t> /&gt;Surname: 5.5.54-0ubuntu0.14.04.1&lt;/</a:t>
            </a:r>
            <a:r>
              <a:rPr lang="en" sz="1100">
                <a:solidFill>
                  <a:srgbClr val="22863A"/>
                </a:solidFill>
                <a:latin typeface="Courier"/>
                <a:ea typeface="Courier"/>
                <a:cs typeface="Courier"/>
                <a:sym typeface="Courier"/>
              </a:rPr>
              <a:t>pre</a:t>
            </a:r>
            <a:r>
              <a:rPr lang="en" sz="1100">
                <a:solidFill>
                  <a:srgbClr val="24292E"/>
                </a:solidFill>
                <a:latin typeface="Courier"/>
                <a:ea typeface="Courier"/>
                <a:cs typeface="Courier"/>
                <a:sym typeface="Courier"/>
              </a:rPr>
              <a:t>&gt;</a:t>
            </a:r>
            <a:endParaRPr sz="1100">
              <a:solidFill>
                <a:srgbClr val="24292E"/>
              </a:solidFill>
              <a:latin typeface="Courier"/>
              <a:ea typeface="Courier"/>
              <a:cs typeface="Courier"/>
              <a:sym typeface="Courier"/>
            </a:endParaRPr>
          </a:p>
          <a:p>
            <a:pPr indent="0" lvl="0" marL="0" rtl="0" algn="l">
              <a:lnSpc>
                <a:spcPct val="115000"/>
              </a:lnSpc>
              <a:spcBef>
                <a:spcPts val="300"/>
              </a:spcBef>
              <a:spcAft>
                <a:spcPts val="0"/>
              </a:spcAft>
              <a:buNone/>
            </a:pPr>
            <a:r>
              <a:t/>
            </a:r>
            <a:endParaRPr sz="1200">
              <a:solidFill>
                <a:srgbClr val="24292E"/>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endParaRPr>
          </a:p>
          <a:p>
            <a:pPr indent="0" lvl="0" marL="0" rtl="0" algn="l">
              <a:spcBef>
                <a:spcPts val="800"/>
              </a:spcBef>
              <a:spcAft>
                <a:spcPts val="800"/>
              </a:spcAft>
              <a:buNone/>
            </a:pPr>
            <a:r>
              <a:t/>
            </a:r>
            <a:endParaRPr b="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Interpreting Snort Rules</a:t>
            </a:r>
            <a:endParaRPr>
              <a:latin typeface="Roboto Mono"/>
              <a:ea typeface="Roboto Mono"/>
              <a:cs typeface="Roboto Mono"/>
              <a:sym typeface="Roboto Mono"/>
            </a:endParaRPr>
          </a:p>
        </p:txBody>
      </p:sp>
      <p:sp>
        <p:nvSpPr>
          <p:cNvPr id="2322" name="Google Shape;2322;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3" name="Google Shape;2323;p13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4" name="Google Shape;2324;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13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330" name="Google Shape;2330;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1" name="Google Shape;2331;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2" name="Google Shape;2332;p13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Your Turn</a:t>
            </a:r>
            <a:r>
              <a:rPr lang="en"/>
              <a:t>: Interpreting Snort Rules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400"/>
              <a:t>In this exercise, you'll </a:t>
            </a:r>
            <a:r>
              <a:rPr b="1" lang="en" sz="1400"/>
              <a:t>interpret rules</a:t>
            </a:r>
            <a:r>
              <a:rPr lang="en" sz="1400"/>
              <a:t> that fire in response to suspicious ping probes and then use the Snort documentation to </a:t>
            </a:r>
            <a:r>
              <a:rPr b="1" lang="en" sz="1400"/>
              <a:t>research</a:t>
            </a:r>
            <a:r>
              <a:rPr lang="en" sz="1400"/>
              <a:t> additional rule options.</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rPr lang="en" sz="1800"/>
              <a:t>Instructions sent via Slack.</a:t>
            </a:r>
            <a:r>
              <a:rPr lang="en" sz="1400"/>
              <a:t> </a:t>
            </a:r>
            <a:endParaRPr sz="1400"/>
          </a:p>
          <a:p>
            <a:pPr indent="0" lvl="0" marL="0" rtl="0" algn="l">
              <a:spcBef>
                <a:spcPts val="1200"/>
              </a:spcBef>
              <a:spcAft>
                <a:spcPts val="0"/>
              </a:spcAft>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6" name="Shape 2336"/>
        <p:cNvGrpSpPr/>
        <p:nvPr/>
      </p:nvGrpSpPr>
      <p:grpSpPr>
        <a:xfrm>
          <a:off x="0" y="0"/>
          <a:ext cx="0" cy="0"/>
          <a:chOff x="0" y="0"/>
          <a:chExt cx="0" cy="0"/>
        </a:xfrm>
      </p:grpSpPr>
      <p:sp>
        <p:nvSpPr>
          <p:cNvPr id="2337" name="Google Shape;233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8" name="Google Shape;2338;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9" name="Google Shape;2339;p136"/>
          <p:cNvSpPr txBox="1"/>
          <p:nvPr/>
        </p:nvSpPr>
        <p:spPr>
          <a:xfrm>
            <a:off x="2590650" y="3564525"/>
            <a:ext cx="3975000" cy="8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Interpreting Snort Rules</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45" name="Google Shape;2345;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Explain the below </a:t>
            </a:r>
            <a:r>
              <a:rPr b="1" lang="en"/>
              <a:t>ICMP Echo Reply</a:t>
            </a:r>
            <a:r>
              <a:rPr lang="en"/>
              <a:t> rules. Be sure to identify the:</a:t>
            </a:r>
            <a:endParaRPr/>
          </a:p>
          <a:p>
            <a:pPr indent="-317500" lvl="0" marL="457200" rtl="0" algn="l">
              <a:lnSpc>
                <a:spcPct val="115000"/>
              </a:lnSpc>
              <a:spcBef>
                <a:spcPts val="500"/>
              </a:spcBef>
              <a:spcAft>
                <a:spcPts val="0"/>
              </a:spcAft>
              <a:buClr>
                <a:srgbClr val="000000"/>
              </a:buClr>
              <a:buSzPts val="1400"/>
              <a:buFont typeface="Roboto"/>
              <a:buChar char="●"/>
            </a:pPr>
            <a:r>
              <a:rPr lang="en" sz="1400"/>
              <a:t>Action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Protocol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Source/destination addresses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Meaning of each new rule option</a:t>
            </a:r>
            <a:endParaRPr sz="1400">
              <a:latin typeface="Arial"/>
              <a:ea typeface="Arial"/>
              <a:cs typeface="Arial"/>
              <a:sym typeface="Arial"/>
            </a:endParaRPr>
          </a:p>
          <a:p>
            <a:pPr indent="0" lvl="0" marL="0" rtl="0" algn="l">
              <a:spcBef>
                <a:spcPts val="1200"/>
              </a:spcBef>
              <a:spcAft>
                <a:spcPts val="0"/>
              </a:spcAft>
              <a:buNone/>
            </a:pPr>
            <a:r>
              <a:t/>
            </a:r>
            <a:endParaRPr/>
          </a:p>
        </p:txBody>
      </p:sp>
      <p:sp>
        <p:nvSpPr>
          <p:cNvPr id="2346" name="Google Shape;2346;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7" name="Google Shape;2347;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48" name="Google Shape;2348;p137"/>
          <p:cNvPicPr preferRelativeResize="0"/>
          <p:nvPr/>
        </p:nvPicPr>
        <p:blipFill>
          <a:blip r:embed="rId3">
            <a:alphaModFix/>
          </a:blip>
          <a:stretch>
            <a:fillRect/>
          </a:stretch>
        </p:blipFill>
        <p:spPr>
          <a:xfrm>
            <a:off x="1307700" y="2211825"/>
            <a:ext cx="6751502" cy="2600241"/>
          </a:xfrm>
          <a:prstGeom prst="rect">
            <a:avLst/>
          </a:prstGeom>
          <a:noFill/>
          <a:ln cap="flat" cmpd="sng" w="19050">
            <a:solidFill>
              <a:srgbClr val="0B5394"/>
            </a:solidFill>
            <a:prstDash val="lgDash"/>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54" name="Google Shape;2354;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Explain the below </a:t>
            </a:r>
            <a:r>
              <a:rPr b="1" lang="en"/>
              <a:t>ICMP Echo Reply</a:t>
            </a:r>
            <a:r>
              <a:rPr lang="en"/>
              <a:t> rules. Be sure to identify the:</a:t>
            </a:r>
            <a:endParaRPr/>
          </a:p>
          <a:p>
            <a:pPr indent="-317500" lvl="0" marL="457200" rtl="0" algn="l">
              <a:lnSpc>
                <a:spcPct val="115000"/>
              </a:lnSpc>
              <a:spcBef>
                <a:spcPts val="500"/>
              </a:spcBef>
              <a:spcAft>
                <a:spcPts val="0"/>
              </a:spcAft>
              <a:buClr>
                <a:srgbClr val="000000"/>
              </a:buClr>
              <a:buSzPts val="1400"/>
              <a:buFont typeface="Roboto"/>
              <a:buChar char="●"/>
            </a:pPr>
            <a:r>
              <a:rPr lang="en" sz="1400"/>
              <a:t>Action: </a:t>
            </a:r>
            <a:r>
              <a:rPr lang="en" sz="1400">
                <a:highlight>
                  <a:srgbClr val="FFFF00"/>
                </a:highlight>
              </a:rPr>
              <a:t>alert</a:t>
            </a:r>
            <a:r>
              <a:rPr lang="en" sz="1400"/>
              <a:t>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Protocol: </a:t>
            </a:r>
            <a:r>
              <a:rPr lang="en" sz="1400">
                <a:highlight>
                  <a:srgbClr val="FFFF00"/>
                </a:highlight>
              </a:rPr>
              <a:t>icmp</a:t>
            </a:r>
            <a:r>
              <a:rPr lang="en" sz="1400"/>
              <a:t>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Source/destination addresses: </a:t>
            </a:r>
            <a:r>
              <a:rPr lang="en" sz="1400">
                <a:solidFill>
                  <a:schemeClr val="dk1"/>
                </a:solidFill>
                <a:highlight>
                  <a:srgbClr val="FFFF00"/>
                </a:highlight>
                <a:latin typeface="Roboto Mono"/>
                <a:ea typeface="Roboto Mono"/>
                <a:cs typeface="Roboto Mono"/>
                <a:sym typeface="Roboto Mono"/>
              </a:rPr>
              <a:t>$EXTERNAL_NET any -&gt; $HOME_NET any</a:t>
            </a:r>
            <a:r>
              <a:rPr lang="en" sz="1400"/>
              <a:t>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Meaning of each new rule option: </a:t>
            </a:r>
            <a:r>
              <a:rPr lang="en" sz="1400">
                <a:solidFill>
                  <a:schemeClr val="dk1"/>
                </a:solidFill>
                <a:highlight>
                  <a:srgbClr val="FFFF00"/>
                </a:highlight>
                <a:latin typeface="Roboto Mono"/>
                <a:ea typeface="Roboto Mono"/>
                <a:cs typeface="Roboto Mono"/>
                <a:sym typeface="Roboto Mono"/>
              </a:rPr>
              <a:t>icode</a:t>
            </a:r>
            <a:r>
              <a:rPr lang="en" sz="1400">
                <a:solidFill>
                  <a:schemeClr val="dk1"/>
                </a:solidFill>
                <a:highlight>
                  <a:srgbClr val="FFFF00"/>
                </a:highlight>
              </a:rPr>
              <a:t>: Checks for a specific ICMP code value.</a:t>
            </a:r>
            <a:endParaRPr sz="1400">
              <a:highlight>
                <a:srgbClr val="FFFF00"/>
              </a:highlight>
              <a:latin typeface="Arial"/>
              <a:ea typeface="Arial"/>
              <a:cs typeface="Arial"/>
              <a:sym typeface="Arial"/>
            </a:endParaRPr>
          </a:p>
          <a:p>
            <a:pPr indent="0" lvl="0" marL="0" rtl="0" algn="l">
              <a:spcBef>
                <a:spcPts val="1200"/>
              </a:spcBef>
              <a:spcAft>
                <a:spcPts val="0"/>
              </a:spcAft>
              <a:buNone/>
            </a:pPr>
            <a:r>
              <a:t/>
            </a:r>
            <a:endParaRPr/>
          </a:p>
        </p:txBody>
      </p:sp>
      <p:sp>
        <p:nvSpPr>
          <p:cNvPr id="2355" name="Google Shape;235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6" name="Google Shape;2356;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57" name="Google Shape;2357;p138"/>
          <p:cNvPicPr preferRelativeResize="0"/>
          <p:nvPr/>
        </p:nvPicPr>
        <p:blipFill>
          <a:blip r:embed="rId3">
            <a:alphaModFix/>
          </a:blip>
          <a:stretch>
            <a:fillRect/>
          </a:stretch>
        </p:blipFill>
        <p:spPr>
          <a:xfrm>
            <a:off x="1307700" y="2211825"/>
            <a:ext cx="6751502" cy="2600241"/>
          </a:xfrm>
          <a:prstGeom prst="rect">
            <a:avLst/>
          </a:prstGeom>
          <a:noFill/>
          <a:ln cap="flat" cmpd="sng" w="19050">
            <a:solidFill>
              <a:srgbClr val="0B5394"/>
            </a:solidFill>
            <a:prstDash val="lgDash"/>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1" name="Shape 2361"/>
        <p:cNvGrpSpPr/>
        <p:nvPr/>
      </p:nvGrpSpPr>
      <p:grpSpPr>
        <a:xfrm>
          <a:off x="0" y="0"/>
          <a:ext cx="0" cy="0"/>
          <a:chOff x="0" y="0"/>
          <a:chExt cx="0" cy="0"/>
        </a:xfrm>
      </p:grpSpPr>
      <p:sp>
        <p:nvSpPr>
          <p:cNvPr id="2362" name="Google Shape;2362;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63" name="Google Shape;2363;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Explain the below </a:t>
            </a:r>
            <a:r>
              <a:rPr b="1" lang="en"/>
              <a:t>ICMP Unusual Ping </a:t>
            </a:r>
            <a:r>
              <a:rPr lang="en"/>
              <a:t>rule. Be sure to identify the:</a:t>
            </a:r>
            <a:endParaRPr/>
          </a:p>
          <a:p>
            <a:pPr indent="-317500" lvl="0" marL="457200" rtl="0" algn="l">
              <a:lnSpc>
                <a:spcPct val="115000"/>
              </a:lnSpc>
              <a:spcBef>
                <a:spcPts val="500"/>
              </a:spcBef>
              <a:spcAft>
                <a:spcPts val="0"/>
              </a:spcAft>
              <a:buClr>
                <a:srgbClr val="000000"/>
              </a:buClr>
              <a:buSzPts val="1400"/>
              <a:buFont typeface="Roboto"/>
              <a:buChar char="●"/>
            </a:pPr>
            <a:r>
              <a:rPr lang="en" sz="1400"/>
              <a:t>Action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Protocol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Source/destination addresses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Meaning of each new rule option</a:t>
            </a:r>
            <a:endParaRPr sz="1400">
              <a:latin typeface="Arial"/>
              <a:ea typeface="Arial"/>
              <a:cs typeface="Arial"/>
              <a:sym typeface="Arial"/>
            </a:endParaRPr>
          </a:p>
          <a:p>
            <a:pPr indent="0" lvl="0" marL="0" rtl="0" algn="l">
              <a:spcBef>
                <a:spcPts val="1200"/>
              </a:spcBef>
              <a:spcAft>
                <a:spcPts val="0"/>
              </a:spcAft>
              <a:buNone/>
            </a:pPr>
            <a:r>
              <a:t/>
            </a:r>
            <a:endParaRPr/>
          </a:p>
        </p:txBody>
      </p:sp>
      <p:sp>
        <p:nvSpPr>
          <p:cNvPr id="2364" name="Google Shape;2364;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5" name="Google Shape;2365;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66" name="Google Shape;2366;p139"/>
          <p:cNvPicPr preferRelativeResize="0"/>
          <p:nvPr/>
        </p:nvPicPr>
        <p:blipFill>
          <a:blip r:embed="rId3">
            <a:alphaModFix/>
          </a:blip>
          <a:stretch>
            <a:fillRect/>
          </a:stretch>
        </p:blipFill>
        <p:spPr>
          <a:xfrm>
            <a:off x="1315225" y="2273200"/>
            <a:ext cx="6049299" cy="2473450"/>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0" name="Shape 2370"/>
        <p:cNvGrpSpPr/>
        <p:nvPr/>
      </p:nvGrpSpPr>
      <p:grpSpPr>
        <a:xfrm>
          <a:off x="0" y="0"/>
          <a:ext cx="0" cy="0"/>
          <a:chOff x="0" y="0"/>
          <a:chExt cx="0" cy="0"/>
        </a:xfrm>
      </p:grpSpPr>
      <p:sp>
        <p:nvSpPr>
          <p:cNvPr id="2371" name="Google Shape;2371;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72" name="Google Shape;2372;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Explain the below </a:t>
            </a:r>
            <a:r>
              <a:rPr b="1" lang="en"/>
              <a:t>ICMP Unusual Ping </a:t>
            </a:r>
            <a:r>
              <a:rPr lang="en"/>
              <a:t>rule. Be sure to identify the:</a:t>
            </a:r>
            <a:endParaRPr/>
          </a:p>
          <a:p>
            <a:pPr indent="-317500" lvl="0" marL="457200" rtl="0" algn="l">
              <a:lnSpc>
                <a:spcPct val="115000"/>
              </a:lnSpc>
              <a:spcBef>
                <a:spcPts val="500"/>
              </a:spcBef>
              <a:spcAft>
                <a:spcPts val="0"/>
              </a:spcAft>
              <a:buClr>
                <a:srgbClr val="000000"/>
              </a:buClr>
              <a:buSzPts val="1400"/>
              <a:buFont typeface="Roboto"/>
              <a:buChar char="●"/>
            </a:pPr>
            <a:r>
              <a:rPr lang="en" sz="1400"/>
              <a:t>Action: </a:t>
            </a:r>
            <a:r>
              <a:rPr lang="en" sz="1400">
                <a:highlight>
                  <a:srgbClr val="FFFF00"/>
                </a:highlight>
              </a:rPr>
              <a:t>alert</a:t>
            </a:r>
            <a:r>
              <a:rPr lang="en" sz="1400"/>
              <a:t>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Protocol: </a:t>
            </a:r>
            <a:r>
              <a:rPr lang="en" sz="1400">
                <a:highlight>
                  <a:srgbClr val="FFFF00"/>
                </a:highlight>
              </a:rPr>
              <a:t>icmp</a:t>
            </a:r>
            <a:r>
              <a:rPr lang="en" sz="1400"/>
              <a:t>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Source/destination addresses: </a:t>
            </a:r>
            <a:r>
              <a:rPr lang="en" sz="1400">
                <a:highlight>
                  <a:srgbClr val="FFFF00"/>
                </a:highlight>
                <a:latin typeface="Roboto Mono"/>
                <a:ea typeface="Roboto Mono"/>
                <a:cs typeface="Roboto Mono"/>
                <a:sym typeface="Roboto Mono"/>
              </a:rPr>
              <a:t>$HOME_NET any -&gt; $EXTERNAL_NET any</a:t>
            </a:r>
            <a:r>
              <a:rPr lang="en" sz="1400"/>
              <a:t>	</a:t>
            </a:r>
            <a:endParaRPr sz="1400"/>
          </a:p>
          <a:p>
            <a:pPr indent="-317500" lvl="0" marL="457200" rtl="0" algn="l">
              <a:lnSpc>
                <a:spcPct val="115000"/>
              </a:lnSpc>
              <a:spcBef>
                <a:spcPts val="0"/>
              </a:spcBef>
              <a:spcAft>
                <a:spcPts val="0"/>
              </a:spcAft>
              <a:buClr>
                <a:srgbClr val="000000"/>
              </a:buClr>
              <a:buSzPts val="1400"/>
              <a:buFont typeface="Roboto"/>
              <a:buChar char="●"/>
            </a:pPr>
            <a:r>
              <a:rPr lang="en" sz="1400"/>
              <a:t>Meaning of each new rule option:</a:t>
            </a:r>
            <a:endParaRPr sz="1400"/>
          </a:p>
          <a:p>
            <a:pPr indent="-311150" lvl="1" marL="1371600" rtl="0" algn="l">
              <a:lnSpc>
                <a:spcPct val="115000"/>
              </a:lnSpc>
              <a:spcBef>
                <a:spcPts val="0"/>
              </a:spcBef>
              <a:spcAft>
                <a:spcPts val="0"/>
              </a:spcAft>
              <a:buClr>
                <a:srgbClr val="000000"/>
              </a:buClr>
              <a:buSzPts val="1300"/>
              <a:buFont typeface="Arial"/>
              <a:buChar char="○"/>
            </a:pPr>
            <a:r>
              <a:rPr lang="en" sz="1300">
                <a:highlight>
                  <a:srgbClr val="FFFF00"/>
                </a:highlight>
                <a:latin typeface="Roboto Mono"/>
                <a:ea typeface="Roboto Mono"/>
                <a:cs typeface="Roboto Mono"/>
                <a:sym typeface="Roboto Mono"/>
              </a:rPr>
              <a:t>fragbits: M</a:t>
            </a:r>
            <a:r>
              <a:rPr lang="en" sz="1300"/>
              <a:t>: Checks if the "More Fragments" fragmentation and reserved headers are set in the IP packet. This flag indicates that this packet is just one in a stream of packets.</a:t>
            </a:r>
            <a:endParaRPr sz="1300"/>
          </a:p>
          <a:p>
            <a:pPr indent="-311150" lvl="1" marL="1371600" marR="139700" rtl="0" algn="l">
              <a:lnSpc>
                <a:spcPct val="115000"/>
              </a:lnSpc>
              <a:spcBef>
                <a:spcPts val="0"/>
              </a:spcBef>
              <a:spcAft>
                <a:spcPts val="0"/>
              </a:spcAft>
              <a:buClr>
                <a:srgbClr val="000000"/>
              </a:buClr>
              <a:buSzPts val="1300"/>
              <a:buFont typeface="Arial"/>
              <a:buChar char="○"/>
            </a:pPr>
            <a:r>
              <a:rPr lang="en" sz="1300">
                <a:highlight>
                  <a:srgbClr val="FFFF00"/>
                </a:highlight>
              </a:rPr>
              <a:t>reference:url,`</a:t>
            </a:r>
            <a:r>
              <a:rPr lang="en" sz="1300">
                <a:highlight>
                  <a:srgbClr val="FFFFFF"/>
                </a:highlight>
              </a:rPr>
              <a:t>: Include a link to relevant documentation.</a:t>
            </a:r>
            <a:endParaRPr sz="1300"/>
          </a:p>
          <a:p>
            <a:pPr indent="0" lvl="0" marL="0" rtl="0" algn="l">
              <a:spcBef>
                <a:spcPts val="1200"/>
              </a:spcBef>
              <a:spcAft>
                <a:spcPts val="0"/>
              </a:spcAft>
              <a:buNone/>
            </a:pPr>
            <a:r>
              <a:t/>
            </a:r>
            <a:endParaRPr/>
          </a:p>
        </p:txBody>
      </p:sp>
      <p:sp>
        <p:nvSpPr>
          <p:cNvPr id="2373" name="Google Shape;2373;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4" name="Google Shape;2374;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75" name="Google Shape;2375;p140"/>
          <p:cNvPicPr preferRelativeResize="0"/>
          <p:nvPr/>
        </p:nvPicPr>
        <p:blipFill>
          <a:blip r:embed="rId3">
            <a:alphaModFix/>
          </a:blip>
          <a:stretch>
            <a:fillRect/>
          </a:stretch>
        </p:blipFill>
        <p:spPr>
          <a:xfrm>
            <a:off x="1762475" y="2860625"/>
            <a:ext cx="4732126" cy="1934875"/>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9" name="Shape 2379"/>
        <p:cNvGrpSpPr/>
        <p:nvPr/>
      </p:nvGrpSpPr>
      <p:grpSpPr>
        <a:xfrm>
          <a:off x="0" y="0"/>
          <a:ext cx="0" cy="0"/>
          <a:chOff x="0" y="0"/>
          <a:chExt cx="0" cy="0"/>
        </a:xfrm>
      </p:grpSpPr>
      <p:sp>
        <p:nvSpPr>
          <p:cNvPr id="2380" name="Google Shape;2380;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81" name="Google Shape;2381;p141"/>
          <p:cNvSpPr txBox="1"/>
          <p:nvPr>
            <p:ph idx="1" type="subTitle"/>
          </p:nvPr>
        </p:nvSpPr>
        <p:spPr>
          <a:xfrm>
            <a:off x="0" y="675975"/>
            <a:ext cx="9144000" cy="2057700"/>
          </a:xfrm>
          <a:prstGeom prst="rect">
            <a:avLst/>
          </a:prstGeom>
        </p:spPr>
        <p:txBody>
          <a:bodyPr anchorCtr="0" anchor="t" bIns="0" lIns="457200" spcFirstLastPara="1" rIns="457200" wrap="square" tIns="91425">
            <a:noAutofit/>
          </a:bodyPr>
          <a:lstStyle/>
          <a:p>
            <a:pPr indent="0" lvl="0" marL="0" rtl="0" algn="l">
              <a:lnSpc>
                <a:spcPct val="114000"/>
              </a:lnSpc>
              <a:spcBef>
                <a:spcPts val="500"/>
              </a:spcBef>
              <a:spcAft>
                <a:spcPts val="0"/>
              </a:spcAft>
              <a:buNone/>
            </a:pPr>
            <a:r>
              <a:rPr lang="en" sz="1600"/>
              <a:t>1. </a:t>
            </a:r>
            <a:r>
              <a:rPr lang="en" sz="1600">
                <a:solidFill>
                  <a:srgbClr val="24292E"/>
                </a:solidFill>
              </a:rPr>
              <a:t>There's an exclamation mark in front of each content string. What does the ! signify?</a:t>
            </a:r>
            <a:endParaRPr sz="1600">
              <a:solidFill>
                <a:srgbClr val="24292E"/>
              </a:solidFill>
            </a:endParaRPr>
          </a:p>
          <a:p>
            <a:pPr indent="0" lvl="0" marL="0" rtl="0" algn="l">
              <a:lnSpc>
                <a:spcPct val="114000"/>
              </a:lnSpc>
              <a:spcBef>
                <a:spcPts val="500"/>
              </a:spcBef>
              <a:spcAft>
                <a:spcPts val="0"/>
              </a:spcAft>
              <a:buNone/>
            </a:pPr>
            <a:r>
              <a:t/>
            </a:r>
            <a:endParaRPr sz="1600">
              <a:solidFill>
                <a:srgbClr val="24292E"/>
              </a:solidFill>
            </a:endParaRPr>
          </a:p>
          <a:p>
            <a:pPr indent="0" lvl="0" marL="0" rtl="0" algn="l">
              <a:lnSpc>
                <a:spcPct val="114000"/>
              </a:lnSpc>
              <a:spcBef>
                <a:spcPts val="500"/>
              </a:spcBef>
              <a:spcAft>
                <a:spcPts val="0"/>
              </a:spcAft>
              <a:buNone/>
            </a:pPr>
            <a:r>
              <a:rPr lang="en" sz="1600">
                <a:solidFill>
                  <a:srgbClr val="24292E"/>
                </a:solidFill>
              </a:rPr>
              <a:t>2. Why do you suppose this rule includes so many?</a:t>
            </a:r>
            <a:endParaRPr sz="1600">
              <a:solidFill>
                <a:srgbClr val="24292E"/>
              </a:solidFill>
            </a:endParaRPr>
          </a:p>
          <a:p>
            <a:pPr indent="0" lvl="0" marL="0" rtl="0" algn="l">
              <a:spcBef>
                <a:spcPts val="500"/>
              </a:spcBef>
              <a:spcAft>
                <a:spcPts val="0"/>
              </a:spcAft>
              <a:buNone/>
            </a:pPr>
            <a:r>
              <a:t/>
            </a:r>
            <a:endParaRPr sz="1400"/>
          </a:p>
        </p:txBody>
      </p:sp>
      <p:sp>
        <p:nvSpPr>
          <p:cNvPr id="2382" name="Google Shape;2382;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3" name="Google Shape;2383;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84" name="Google Shape;2384;p141"/>
          <p:cNvPicPr preferRelativeResize="0"/>
          <p:nvPr/>
        </p:nvPicPr>
        <p:blipFill>
          <a:blip r:embed="rId3">
            <a:alphaModFix/>
          </a:blip>
          <a:stretch>
            <a:fillRect/>
          </a:stretch>
        </p:blipFill>
        <p:spPr>
          <a:xfrm>
            <a:off x="1220162" y="2497200"/>
            <a:ext cx="5506976" cy="2251700"/>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sp>
        <p:nvSpPr>
          <p:cNvPr id="2053" name="Google Shape;2053;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Overview</a:t>
            </a:r>
            <a:endParaRPr/>
          </a:p>
        </p:txBody>
      </p:sp>
      <p:sp>
        <p:nvSpPr>
          <p:cNvPr id="2054" name="Google Shape;2054;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Today’s class revolves around four exercises covering fundamental network security topics:</a:t>
            </a:r>
            <a:endParaRPr/>
          </a:p>
        </p:txBody>
      </p:sp>
      <p:sp>
        <p:nvSpPr>
          <p:cNvPr id="2055" name="Google Shape;2055;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6" name="Google Shape;2056;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7" name="Google Shape;2057;p106"/>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Exercise 1: </a:t>
            </a:r>
            <a:r>
              <a:rPr b="1" lang="en" sz="1600"/>
              <a:t>Firewall Policies</a:t>
            </a:r>
            <a:endParaRPr b="1" sz="1600"/>
          </a:p>
        </p:txBody>
      </p:sp>
      <p:sp>
        <p:nvSpPr>
          <p:cNvPr id="2058" name="Google Shape;2058;p106"/>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Exercise 2: </a:t>
            </a:r>
            <a:r>
              <a:rPr b="1" lang="en" sz="1600"/>
              <a:t>Sniffing Web Attacks</a:t>
            </a:r>
            <a:endParaRPr b="1" sz="1600"/>
          </a:p>
        </p:txBody>
      </p:sp>
      <p:sp>
        <p:nvSpPr>
          <p:cNvPr id="2059" name="Google Shape;2059;p106"/>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Exercise 3: </a:t>
            </a:r>
            <a:r>
              <a:rPr b="1" lang="en" sz="1600"/>
              <a:t>Interpreting Snort Rules</a:t>
            </a:r>
            <a:endParaRPr b="1" sz="1600"/>
          </a:p>
        </p:txBody>
      </p:sp>
      <p:sp>
        <p:nvSpPr>
          <p:cNvPr id="2060" name="Google Shape;2060;p106"/>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Exercise 4: </a:t>
            </a:r>
            <a:r>
              <a:rPr b="1" lang="en" sz="1600"/>
              <a:t>Scheduling Back-Ups</a:t>
            </a:r>
            <a:endParaRPr b="1"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90" name="Google Shape;2390;p142"/>
          <p:cNvSpPr txBox="1"/>
          <p:nvPr>
            <p:ph idx="1" type="subTitle"/>
          </p:nvPr>
        </p:nvSpPr>
        <p:spPr>
          <a:xfrm>
            <a:off x="0" y="675975"/>
            <a:ext cx="9144000" cy="2057700"/>
          </a:xfrm>
          <a:prstGeom prst="rect">
            <a:avLst/>
          </a:prstGeom>
        </p:spPr>
        <p:txBody>
          <a:bodyPr anchorCtr="0" anchor="t" bIns="0" lIns="457200" spcFirstLastPara="1" rIns="457200" wrap="square" tIns="91425">
            <a:noAutofit/>
          </a:bodyPr>
          <a:lstStyle/>
          <a:p>
            <a:pPr indent="0" lvl="0" marL="0" rtl="0" algn="l">
              <a:lnSpc>
                <a:spcPct val="114000"/>
              </a:lnSpc>
              <a:spcBef>
                <a:spcPts val="500"/>
              </a:spcBef>
              <a:spcAft>
                <a:spcPts val="0"/>
              </a:spcAft>
              <a:buNone/>
            </a:pPr>
            <a:r>
              <a:rPr lang="en" sz="1600"/>
              <a:t>1. There's an exclamation mark in front of each content string. What does the ! signify?</a:t>
            </a:r>
            <a:endParaRPr sz="1600"/>
          </a:p>
          <a:p>
            <a:pPr indent="0" lvl="0" marL="0" marR="139700" rtl="0" algn="l">
              <a:lnSpc>
                <a:spcPct val="114000"/>
              </a:lnSpc>
              <a:spcBef>
                <a:spcPts val="500"/>
              </a:spcBef>
              <a:spcAft>
                <a:spcPts val="0"/>
              </a:spcAft>
              <a:buClr>
                <a:schemeClr val="dk1"/>
              </a:buClr>
              <a:buSzPts val="1100"/>
              <a:buFont typeface="Arial"/>
              <a:buNone/>
            </a:pPr>
            <a:r>
              <a:rPr lang="en" sz="1400">
                <a:highlight>
                  <a:srgbClr val="FFFF00"/>
                </a:highlight>
              </a:rPr>
              <a:t>The </a:t>
            </a:r>
            <a:r>
              <a:rPr lang="en" sz="1400">
                <a:highlight>
                  <a:srgbClr val="FFFF00"/>
                </a:highlight>
                <a:latin typeface="Roboto Mono"/>
                <a:ea typeface="Roboto Mono"/>
                <a:cs typeface="Roboto Mono"/>
                <a:sym typeface="Roboto Mono"/>
              </a:rPr>
              <a:t>!</a:t>
            </a:r>
            <a:r>
              <a:rPr lang="en" sz="1400">
                <a:highlight>
                  <a:srgbClr val="FFFF00"/>
                </a:highlight>
              </a:rPr>
              <a:t> means to match packets that do </a:t>
            </a:r>
            <a:r>
              <a:rPr i="1" lang="en" sz="1400">
                <a:highlight>
                  <a:srgbClr val="FFFF00"/>
                </a:highlight>
              </a:rPr>
              <a:t>not</a:t>
            </a:r>
            <a:r>
              <a:rPr lang="en" sz="1400">
                <a:highlight>
                  <a:srgbClr val="FFFF00"/>
                </a:highlight>
              </a:rPr>
              <a:t> have these contents.</a:t>
            </a:r>
            <a:endParaRPr sz="1400">
              <a:highlight>
                <a:srgbClr val="FFFF00"/>
              </a:highlight>
            </a:endParaRPr>
          </a:p>
          <a:p>
            <a:pPr indent="0" lvl="0" marL="0" rtl="0" algn="l">
              <a:lnSpc>
                <a:spcPct val="114000"/>
              </a:lnSpc>
              <a:spcBef>
                <a:spcPts val="500"/>
              </a:spcBef>
              <a:spcAft>
                <a:spcPts val="0"/>
              </a:spcAft>
              <a:buNone/>
            </a:pPr>
            <a:r>
              <a:rPr lang="en" sz="1600"/>
              <a:t>2. Why do you suppose this rule includes so many?</a:t>
            </a:r>
            <a:endParaRPr sz="1600"/>
          </a:p>
          <a:p>
            <a:pPr indent="0" lvl="0" marL="0" marR="139700" rtl="0" algn="l">
              <a:lnSpc>
                <a:spcPct val="114000"/>
              </a:lnSpc>
              <a:spcBef>
                <a:spcPts val="500"/>
              </a:spcBef>
              <a:spcAft>
                <a:spcPts val="0"/>
              </a:spcAft>
              <a:buClr>
                <a:schemeClr val="dk1"/>
              </a:buClr>
              <a:buSzPts val="1100"/>
              <a:buFont typeface="Arial"/>
              <a:buNone/>
            </a:pPr>
            <a:r>
              <a:rPr lang="en" sz="1400">
                <a:highlight>
                  <a:srgbClr val="FFFF00"/>
                </a:highlight>
              </a:rPr>
              <a:t>This rule monitors for unusual ping activity. Each content block includes a different </a:t>
            </a:r>
            <a:r>
              <a:rPr i="1" lang="en" sz="1400">
                <a:highlight>
                  <a:srgbClr val="FFFF00"/>
                </a:highlight>
              </a:rPr>
              <a:t>trusted</a:t>
            </a:r>
            <a:r>
              <a:rPr lang="en" sz="1400">
                <a:highlight>
                  <a:srgbClr val="FFFF00"/>
                </a:highlight>
              </a:rPr>
              <a:t> string. This rule is a "blanket check" for packets that do </a:t>
            </a:r>
            <a:r>
              <a:rPr i="1" lang="en" sz="1400">
                <a:highlight>
                  <a:srgbClr val="FFFF00"/>
                </a:highlight>
              </a:rPr>
              <a:t>not</a:t>
            </a:r>
            <a:r>
              <a:rPr lang="en" sz="1400">
                <a:highlight>
                  <a:srgbClr val="FFFF00"/>
                </a:highlight>
              </a:rPr>
              <a:t> contain these trusted strings.</a:t>
            </a:r>
            <a:endParaRPr sz="1400">
              <a:highlight>
                <a:srgbClr val="FFFF00"/>
              </a:highlight>
            </a:endParaRPr>
          </a:p>
          <a:p>
            <a:pPr indent="0" lvl="0" marL="0" rtl="0" algn="l">
              <a:spcBef>
                <a:spcPts val="500"/>
              </a:spcBef>
              <a:spcAft>
                <a:spcPts val="0"/>
              </a:spcAft>
              <a:buNone/>
            </a:pPr>
            <a:r>
              <a:t/>
            </a:r>
            <a:endParaRPr sz="1400"/>
          </a:p>
        </p:txBody>
      </p:sp>
      <p:sp>
        <p:nvSpPr>
          <p:cNvPr id="2391" name="Google Shape;2391;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2" name="Google Shape;2392;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93" name="Google Shape;2393;p142"/>
          <p:cNvPicPr preferRelativeResize="0"/>
          <p:nvPr/>
        </p:nvPicPr>
        <p:blipFill>
          <a:blip r:embed="rId3">
            <a:alphaModFix/>
          </a:blip>
          <a:stretch>
            <a:fillRect/>
          </a:stretch>
        </p:blipFill>
        <p:spPr>
          <a:xfrm>
            <a:off x="1220162" y="2497200"/>
            <a:ext cx="5506976" cy="2251700"/>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399" name="Google Shape;2399;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solidFill>
                  <a:schemeClr val="dk1"/>
                </a:solidFill>
              </a:rPr>
              <a:t>Explain the following rule. Be sure to identify:</a:t>
            </a:r>
            <a:endParaRPr/>
          </a:p>
          <a:p>
            <a:pPr indent="-330200" lvl="0" marL="457200" rtl="0" algn="l">
              <a:lnSpc>
                <a:spcPct val="115000"/>
              </a:lnSpc>
              <a:spcBef>
                <a:spcPts val="500"/>
              </a:spcBef>
              <a:spcAft>
                <a:spcPts val="0"/>
              </a:spcAft>
              <a:buClr>
                <a:srgbClr val="000000"/>
              </a:buClr>
              <a:buSzPts val="1600"/>
              <a:buFont typeface="Roboto"/>
              <a:buChar char="●"/>
            </a:pPr>
            <a:r>
              <a:rPr lang="en" sz="1600"/>
              <a:t>Action     </a:t>
            </a:r>
            <a:endParaRPr sz="1600"/>
          </a:p>
          <a:p>
            <a:pPr indent="-330200" lvl="0" marL="457200" rtl="0" algn="l">
              <a:lnSpc>
                <a:spcPct val="115000"/>
              </a:lnSpc>
              <a:spcBef>
                <a:spcPts val="0"/>
              </a:spcBef>
              <a:spcAft>
                <a:spcPts val="0"/>
              </a:spcAft>
              <a:buClr>
                <a:srgbClr val="000000"/>
              </a:buClr>
              <a:buSzPts val="1600"/>
              <a:buFont typeface="Roboto"/>
              <a:buChar char="●"/>
            </a:pPr>
            <a:r>
              <a:rPr lang="en" sz="1600"/>
              <a:t>Protocol		</a:t>
            </a:r>
            <a:endParaRPr sz="1600"/>
          </a:p>
          <a:p>
            <a:pPr indent="-330200" lvl="0" marL="457200" rtl="0" algn="l">
              <a:lnSpc>
                <a:spcPct val="115000"/>
              </a:lnSpc>
              <a:spcBef>
                <a:spcPts val="0"/>
              </a:spcBef>
              <a:spcAft>
                <a:spcPts val="0"/>
              </a:spcAft>
              <a:buClr>
                <a:srgbClr val="000000"/>
              </a:buClr>
              <a:buSzPts val="1600"/>
              <a:buFont typeface="Roboto"/>
              <a:buChar char="●"/>
            </a:pPr>
            <a:r>
              <a:rPr lang="en" sz="1600"/>
              <a:t>Source/destination addresses	</a:t>
            </a:r>
            <a:endParaRPr sz="1600"/>
          </a:p>
          <a:p>
            <a:pPr indent="-330200" lvl="0" marL="457200" rtl="0" algn="l">
              <a:lnSpc>
                <a:spcPct val="115000"/>
              </a:lnSpc>
              <a:spcBef>
                <a:spcPts val="0"/>
              </a:spcBef>
              <a:spcAft>
                <a:spcPts val="0"/>
              </a:spcAft>
              <a:buClr>
                <a:srgbClr val="000000"/>
              </a:buClr>
              <a:buSzPts val="1600"/>
              <a:buFont typeface="Roboto"/>
              <a:buChar char="●"/>
            </a:pPr>
            <a:r>
              <a:rPr lang="en" sz="1600"/>
              <a:t>Meaning of each new rule option</a:t>
            </a:r>
            <a:endParaRPr sz="1600">
              <a:latin typeface="Arial"/>
              <a:ea typeface="Arial"/>
              <a:cs typeface="Arial"/>
              <a:sym typeface="Arial"/>
            </a:endParaRPr>
          </a:p>
          <a:p>
            <a:pPr indent="0" lvl="0" marL="0" rtl="0" algn="l">
              <a:spcBef>
                <a:spcPts val="1200"/>
              </a:spcBef>
              <a:spcAft>
                <a:spcPts val="0"/>
              </a:spcAft>
              <a:buNone/>
            </a:pPr>
            <a:r>
              <a:t/>
            </a:r>
            <a:endParaRPr/>
          </a:p>
        </p:txBody>
      </p:sp>
      <p:sp>
        <p:nvSpPr>
          <p:cNvPr id="2400" name="Google Shape;240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1" name="Google Shape;2401;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02" name="Google Shape;2402;p143"/>
          <p:cNvPicPr preferRelativeResize="0"/>
          <p:nvPr/>
        </p:nvPicPr>
        <p:blipFill>
          <a:blip r:embed="rId3">
            <a:alphaModFix/>
          </a:blip>
          <a:stretch>
            <a:fillRect/>
          </a:stretch>
        </p:blipFill>
        <p:spPr>
          <a:xfrm>
            <a:off x="833450" y="2454551"/>
            <a:ext cx="7126149" cy="1993325"/>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6" name="Shape 2406"/>
        <p:cNvGrpSpPr/>
        <p:nvPr/>
      </p:nvGrpSpPr>
      <p:grpSpPr>
        <a:xfrm>
          <a:off x="0" y="0"/>
          <a:ext cx="0" cy="0"/>
          <a:chOff x="0" y="0"/>
          <a:chExt cx="0" cy="0"/>
        </a:xfrm>
      </p:grpSpPr>
      <p:sp>
        <p:nvSpPr>
          <p:cNvPr id="2407" name="Google Shape;2407;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408" name="Google Shape;2408;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Explain the following rule. Be sure to identify:</a:t>
            </a:r>
            <a:endParaRPr/>
          </a:p>
          <a:p>
            <a:pPr indent="-330200" lvl="0" marL="457200" rtl="0" algn="l">
              <a:lnSpc>
                <a:spcPct val="115000"/>
              </a:lnSpc>
              <a:spcBef>
                <a:spcPts val="500"/>
              </a:spcBef>
              <a:spcAft>
                <a:spcPts val="0"/>
              </a:spcAft>
              <a:buClr>
                <a:srgbClr val="000000"/>
              </a:buClr>
              <a:buSzPts val="1600"/>
              <a:buFont typeface="Roboto"/>
              <a:buChar char="●"/>
            </a:pPr>
            <a:r>
              <a:rPr lang="en" sz="1600"/>
              <a:t>Action: </a:t>
            </a:r>
            <a:r>
              <a:rPr lang="en" sz="1600">
                <a:highlight>
                  <a:srgbClr val="FFFF00"/>
                </a:highlight>
              </a:rPr>
              <a:t>alert</a:t>
            </a:r>
            <a:r>
              <a:rPr lang="en" sz="1600"/>
              <a:t>     </a:t>
            </a:r>
            <a:endParaRPr sz="1600"/>
          </a:p>
          <a:p>
            <a:pPr indent="-330200" lvl="0" marL="457200" rtl="0" algn="l">
              <a:lnSpc>
                <a:spcPct val="115000"/>
              </a:lnSpc>
              <a:spcBef>
                <a:spcPts val="0"/>
              </a:spcBef>
              <a:spcAft>
                <a:spcPts val="0"/>
              </a:spcAft>
              <a:buClr>
                <a:srgbClr val="000000"/>
              </a:buClr>
              <a:buSzPts val="1600"/>
              <a:buFont typeface="Roboto"/>
              <a:buChar char="●"/>
            </a:pPr>
            <a:r>
              <a:rPr lang="en" sz="1600"/>
              <a:t>Protocol: </a:t>
            </a:r>
            <a:r>
              <a:rPr lang="en" sz="1600">
                <a:highlight>
                  <a:srgbClr val="FFFF00"/>
                </a:highlight>
              </a:rPr>
              <a:t>tcp</a:t>
            </a:r>
            <a:r>
              <a:rPr lang="en" sz="1600"/>
              <a:t>		</a:t>
            </a:r>
            <a:endParaRPr sz="1600"/>
          </a:p>
          <a:p>
            <a:pPr indent="-317500" lvl="0" marL="457200" rtl="0" algn="l">
              <a:lnSpc>
                <a:spcPct val="115000"/>
              </a:lnSpc>
              <a:spcBef>
                <a:spcPts val="0"/>
              </a:spcBef>
              <a:spcAft>
                <a:spcPts val="0"/>
              </a:spcAft>
              <a:buClr>
                <a:srgbClr val="000000"/>
              </a:buClr>
              <a:buSzPts val="1400"/>
              <a:buFont typeface="Roboto"/>
              <a:buChar char="●"/>
            </a:pPr>
            <a:r>
              <a:rPr lang="en" sz="1600"/>
              <a:t>Source/destination addresses</a:t>
            </a:r>
            <a:r>
              <a:rPr lang="en" sz="1400"/>
              <a:t>: </a:t>
            </a:r>
            <a:r>
              <a:rPr lang="en" sz="1400">
                <a:highlight>
                  <a:srgbClr val="FFFF00"/>
                </a:highlight>
                <a:latin typeface="Roboto Mono"/>
                <a:ea typeface="Roboto Mono"/>
                <a:cs typeface="Roboto Mono"/>
                <a:sym typeface="Roboto Mono"/>
              </a:rPr>
              <a:t>$EXTERNAL_NET any -&gt; $HOME_NET $HTTP_PORTS</a:t>
            </a:r>
            <a:endParaRPr sz="1400">
              <a:highlight>
                <a:srgbClr val="FFFF00"/>
              </a:highlight>
              <a:latin typeface="Roboto Mono"/>
              <a:ea typeface="Roboto Mono"/>
              <a:cs typeface="Roboto Mono"/>
              <a:sym typeface="Roboto Mono"/>
            </a:endParaRPr>
          </a:p>
          <a:p>
            <a:pPr indent="-317500" lvl="1" marL="1371600" rtl="0" algn="l">
              <a:lnSpc>
                <a:spcPct val="115000"/>
              </a:lnSpc>
              <a:spcBef>
                <a:spcPts val="0"/>
              </a:spcBef>
              <a:spcAft>
                <a:spcPts val="0"/>
              </a:spcAft>
              <a:buClr>
                <a:schemeClr val="dk1"/>
              </a:buClr>
              <a:buSzPts val="1400"/>
              <a:buFont typeface="Roboto"/>
              <a:buChar char="○"/>
            </a:pPr>
            <a:r>
              <a:rPr lang="en">
                <a:latin typeface="Roboto"/>
                <a:ea typeface="Roboto"/>
                <a:cs typeface="Roboto"/>
                <a:sym typeface="Roboto"/>
              </a:rPr>
              <a:t>This watches traffic from the public internet to local https servers. </a:t>
            </a:r>
            <a:endParaRPr sz="1400">
              <a:latin typeface="Roboto"/>
              <a:ea typeface="Roboto"/>
              <a:cs typeface="Roboto"/>
              <a:sym typeface="Roboto"/>
            </a:endParaRPr>
          </a:p>
          <a:p>
            <a:pPr indent="0" lvl="0" marL="0" rtl="0" algn="l">
              <a:spcBef>
                <a:spcPts val="1200"/>
              </a:spcBef>
              <a:spcAft>
                <a:spcPts val="0"/>
              </a:spcAft>
              <a:buNone/>
            </a:pPr>
            <a:r>
              <a:t/>
            </a:r>
            <a:endParaRPr/>
          </a:p>
        </p:txBody>
      </p:sp>
      <p:sp>
        <p:nvSpPr>
          <p:cNvPr id="2409" name="Google Shape;2409;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0" name="Google Shape;2410;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11" name="Google Shape;2411;p144"/>
          <p:cNvPicPr preferRelativeResize="0"/>
          <p:nvPr/>
        </p:nvPicPr>
        <p:blipFill>
          <a:blip r:embed="rId3">
            <a:alphaModFix/>
          </a:blip>
          <a:stretch>
            <a:fillRect/>
          </a:stretch>
        </p:blipFill>
        <p:spPr>
          <a:xfrm>
            <a:off x="833450" y="2454551"/>
            <a:ext cx="7126149" cy="1993325"/>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417" name="Google Shape;2417;p145"/>
          <p:cNvSpPr txBox="1"/>
          <p:nvPr>
            <p:ph idx="1" type="subTitle"/>
          </p:nvPr>
        </p:nvSpPr>
        <p:spPr>
          <a:xfrm>
            <a:off x="0" y="638725"/>
            <a:ext cx="9144000" cy="364800"/>
          </a:xfrm>
          <a:prstGeom prst="rect">
            <a:avLst/>
          </a:prstGeom>
        </p:spPr>
        <p:txBody>
          <a:bodyPr anchorCtr="0" anchor="t" bIns="0" lIns="457200" spcFirstLastPara="1" rIns="457200" wrap="square" tIns="91425">
            <a:noAutofit/>
          </a:bodyPr>
          <a:lstStyle/>
          <a:p>
            <a:pPr indent="0" lvl="0" marL="0" rtl="0" algn="l">
              <a:lnSpc>
                <a:spcPct val="113000"/>
              </a:lnSpc>
              <a:spcBef>
                <a:spcPts val="0"/>
              </a:spcBef>
              <a:spcAft>
                <a:spcPts val="0"/>
              </a:spcAft>
              <a:buNone/>
            </a:pPr>
            <a:r>
              <a:rPr lang="en"/>
              <a:t>Meaning of each new rule: </a:t>
            </a:r>
            <a:endParaRPr/>
          </a:p>
          <a:p>
            <a:pPr indent="-304800" lvl="0" marL="457200" rtl="0" algn="l">
              <a:lnSpc>
                <a:spcPct val="115000"/>
              </a:lnSpc>
              <a:spcBef>
                <a:spcPts val="400"/>
              </a:spcBef>
              <a:spcAft>
                <a:spcPts val="0"/>
              </a:spcAft>
              <a:buClr>
                <a:srgbClr val="000000"/>
              </a:buClr>
              <a:buSzPts val="1200"/>
              <a:buChar char="●"/>
            </a:pPr>
            <a:r>
              <a:rPr b="1" lang="en" sz="1200">
                <a:highlight>
                  <a:srgbClr val="FFFF00"/>
                </a:highlight>
                <a:latin typeface="Roboto Mono"/>
                <a:ea typeface="Roboto Mono"/>
                <a:cs typeface="Roboto Mono"/>
                <a:sym typeface="Roboto Mono"/>
              </a:rPr>
              <a:t>flow:to_server,established</a:t>
            </a:r>
            <a:r>
              <a:rPr b="1" lang="en" sz="1200"/>
              <a:t>:</a:t>
            </a:r>
            <a:r>
              <a:rPr lang="en" sz="1200"/>
              <a:t> Watches traffic flowing from the public Internet </a:t>
            </a:r>
            <a:r>
              <a:rPr i="1" lang="en" sz="1200"/>
              <a:t>into</a:t>
            </a:r>
            <a:r>
              <a:rPr lang="en" sz="1200"/>
              <a:t> the server on an </a:t>
            </a:r>
            <a:r>
              <a:rPr i="1" lang="en" sz="1200"/>
              <a:t>established</a:t>
            </a:r>
            <a:r>
              <a:rPr lang="en" sz="1200"/>
              <a:t> connection. This packet is </a:t>
            </a:r>
            <a:r>
              <a:rPr i="1" lang="en" sz="1200"/>
              <a:t>not</a:t>
            </a:r>
            <a:r>
              <a:rPr lang="en" sz="1200"/>
              <a:t> a request to initiate a connection, rather it's being transferred over an existing one.</a:t>
            </a:r>
            <a:endParaRPr sz="1200"/>
          </a:p>
          <a:p>
            <a:pPr indent="-304800" lvl="0" marL="457200" rtl="0" algn="l">
              <a:lnSpc>
                <a:spcPct val="115000"/>
              </a:lnSpc>
              <a:spcBef>
                <a:spcPts val="0"/>
              </a:spcBef>
              <a:spcAft>
                <a:spcPts val="0"/>
              </a:spcAft>
              <a:buClr>
                <a:srgbClr val="000000"/>
              </a:buClr>
              <a:buSzPts val="1200"/>
              <a:buChar char="●"/>
            </a:pPr>
            <a:r>
              <a:rPr b="1" lang="en" sz="1200">
                <a:highlight>
                  <a:srgbClr val="FFFF00"/>
                </a:highlight>
                <a:latin typeface="Roboto Mono"/>
                <a:ea typeface="Roboto Mono"/>
                <a:cs typeface="Roboto Mono"/>
                <a:sym typeface="Roboto Mono"/>
              </a:rPr>
              <a:t>fast_pattern</a:t>
            </a:r>
            <a:r>
              <a:rPr b="1" lang="en" sz="1200">
                <a:latin typeface="Roboto Mono"/>
                <a:ea typeface="Roboto Mono"/>
                <a:cs typeface="Roboto Mono"/>
                <a:sym typeface="Roboto Mono"/>
              </a:rPr>
              <a:t>:</a:t>
            </a:r>
            <a:r>
              <a:rPr lang="en" sz="1200"/>
              <a:t> Enables fast pattern matching.</a:t>
            </a:r>
            <a:endParaRPr sz="1200"/>
          </a:p>
          <a:p>
            <a:pPr indent="-304800" lvl="0" marL="457200" rtl="0" algn="l">
              <a:lnSpc>
                <a:spcPct val="115000"/>
              </a:lnSpc>
              <a:spcBef>
                <a:spcPts val="0"/>
              </a:spcBef>
              <a:spcAft>
                <a:spcPts val="0"/>
              </a:spcAft>
              <a:buClr>
                <a:srgbClr val="000000"/>
              </a:buClr>
              <a:buSzPts val="1200"/>
              <a:buChar char="●"/>
            </a:pPr>
            <a:r>
              <a:rPr b="1" lang="en" sz="1200">
                <a:highlight>
                  <a:srgbClr val="FFFF00"/>
                </a:highlight>
                <a:latin typeface="Roboto Mono"/>
                <a:ea typeface="Roboto Mono"/>
                <a:cs typeface="Roboto Mono"/>
                <a:sym typeface="Roboto Mono"/>
              </a:rPr>
              <a:t>nocase</a:t>
            </a:r>
            <a:r>
              <a:rPr b="1" lang="en" sz="1200">
                <a:latin typeface="Roboto Mono"/>
                <a:ea typeface="Roboto Mono"/>
                <a:cs typeface="Roboto Mono"/>
                <a:sym typeface="Roboto Mono"/>
              </a:rPr>
              <a:t>:</a:t>
            </a:r>
            <a:r>
              <a:rPr lang="en" sz="1200"/>
              <a:t> Make the search for the content string case-insensitive.</a:t>
            </a:r>
            <a:endParaRPr sz="1200"/>
          </a:p>
          <a:p>
            <a:pPr indent="-304800" lvl="0" marL="457200" rtl="0" algn="l">
              <a:lnSpc>
                <a:spcPct val="115000"/>
              </a:lnSpc>
              <a:spcBef>
                <a:spcPts val="0"/>
              </a:spcBef>
              <a:spcAft>
                <a:spcPts val="0"/>
              </a:spcAft>
              <a:buClr>
                <a:srgbClr val="000000"/>
              </a:buClr>
              <a:buSzPts val="1200"/>
              <a:buChar char="●"/>
            </a:pPr>
            <a:r>
              <a:rPr b="1" lang="en" sz="1200">
                <a:highlight>
                  <a:srgbClr val="FFFF00"/>
                </a:highlight>
              </a:rPr>
              <a:t>distance:0</a:t>
            </a:r>
            <a:r>
              <a:rPr b="1" lang="en" sz="1200"/>
              <a:t>:</a:t>
            </a:r>
            <a:r>
              <a:rPr lang="en" sz="1200"/>
              <a:t> Ignore 0 bytes before looking for the content string.</a:t>
            </a:r>
            <a:endParaRPr sz="1200"/>
          </a:p>
          <a:p>
            <a:pPr indent="-304800" lvl="0" marL="457200" rtl="0" algn="l">
              <a:lnSpc>
                <a:spcPct val="115000"/>
              </a:lnSpc>
              <a:spcBef>
                <a:spcPts val="0"/>
              </a:spcBef>
              <a:spcAft>
                <a:spcPts val="0"/>
              </a:spcAft>
              <a:buClr>
                <a:srgbClr val="000000"/>
              </a:buClr>
              <a:buSzPts val="1200"/>
              <a:buChar char="●"/>
            </a:pPr>
            <a:r>
              <a:rPr b="1" lang="en" sz="1200">
                <a:highlight>
                  <a:srgbClr val="FFFF00"/>
                </a:highlight>
              </a:rPr>
              <a:t>http_uri</a:t>
            </a:r>
            <a:r>
              <a:rPr b="1" lang="en" sz="1200"/>
              <a:t>:</a:t>
            </a:r>
            <a:r>
              <a:rPr lang="en" sz="1200"/>
              <a:t> Restricts the content search to the HTTP URI field, </a:t>
            </a:r>
            <a:r>
              <a:rPr i="1" lang="en" sz="1200"/>
              <a:t>not</a:t>
            </a:r>
            <a:r>
              <a:rPr lang="en" sz="1200"/>
              <a:t> the rest of the packet.</a:t>
            </a:r>
            <a:endParaRPr sz="1200"/>
          </a:p>
          <a:p>
            <a:pPr indent="-304800" lvl="0" marL="457200" rtl="0" algn="l">
              <a:lnSpc>
                <a:spcPct val="115000"/>
              </a:lnSpc>
              <a:spcBef>
                <a:spcPts val="0"/>
              </a:spcBef>
              <a:spcAft>
                <a:spcPts val="0"/>
              </a:spcAft>
              <a:buClr>
                <a:srgbClr val="000000"/>
              </a:buClr>
              <a:buSzPts val="1200"/>
              <a:buFont typeface="Roboto"/>
              <a:buChar char="●"/>
            </a:pPr>
            <a:r>
              <a:rPr b="1" lang="en" sz="1200">
                <a:highlight>
                  <a:srgbClr val="FFFF00"/>
                </a:highlight>
              </a:rPr>
              <a:t>pcre`</a:t>
            </a:r>
            <a:r>
              <a:rPr lang="en" sz="1200"/>
              <a:t>: Allows the rule writer to specify a regular expression, so they can look for multiple patterns in a single rule.</a:t>
            </a:r>
            <a:endParaRPr sz="1200"/>
          </a:p>
          <a:p>
            <a:pPr indent="0" lvl="0" marL="0" rtl="0" algn="l">
              <a:lnSpc>
                <a:spcPct val="113000"/>
              </a:lnSpc>
              <a:spcBef>
                <a:spcPts val="0"/>
              </a:spcBef>
              <a:spcAft>
                <a:spcPts val="0"/>
              </a:spcAft>
              <a:buNone/>
            </a:pPr>
            <a:r>
              <a:t/>
            </a:r>
            <a:endParaRPr sz="1200"/>
          </a:p>
          <a:p>
            <a:pPr indent="0" lvl="0" marL="0" rtl="0" algn="l">
              <a:lnSpc>
                <a:spcPct val="113000"/>
              </a:lnSpc>
              <a:spcBef>
                <a:spcPts val="400"/>
              </a:spcBef>
              <a:spcAft>
                <a:spcPts val="0"/>
              </a:spcAft>
              <a:buNone/>
            </a:pPr>
            <a:r>
              <a:t/>
            </a:r>
            <a:endParaRPr sz="1400"/>
          </a:p>
          <a:p>
            <a:pPr indent="0" lvl="0" marL="0" rtl="0" algn="l">
              <a:lnSpc>
                <a:spcPct val="113000"/>
              </a:lnSpc>
              <a:spcBef>
                <a:spcPts val="400"/>
              </a:spcBef>
              <a:spcAft>
                <a:spcPts val="400"/>
              </a:spcAft>
              <a:buNone/>
            </a:pPr>
            <a:r>
              <a:t/>
            </a:r>
            <a:endParaRPr/>
          </a:p>
        </p:txBody>
      </p:sp>
      <p:sp>
        <p:nvSpPr>
          <p:cNvPr id="2418" name="Google Shape;2418;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9" name="Google Shape;2419;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20" name="Google Shape;2420;p145"/>
          <p:cNvPicPr preferRelativeResize="0"/>
          <p:nvPr/>
        </p:nvPicPr>
        <p:blipFill>
          <a:blip r:embed="rId3">
            <a:alphaModFix/>
          </a:blip>
          <a:stretch>
            <a:fillRect/>
          </a:stretch>
        </p:blipFill>
        <p:spPr>
          <a:xfrm>
            <a:off x="833450" y="2861376"/>
            <a:ext cx="7126149" cy="1993325"/>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426" name="Google Shape;2426;p146"/>
          <p:cNvSpPr txBox="1"/>
          <p:nvPr>
            <p:ph idx="1" type="subTitle"/>
          </p:nvPr>
        </p:nvSpPr>
        <p:spPr>
          <a:xfrm>
            <a:off x="0" y="620075"/>
            <a:ext cx="9144000" cy="1635600"/>
          </a:xfrm>
          <a:prstGeom prst="rect">
            <a:avLst/>
          </a:prstGeom>
        </p:spPr>
        <p:txBody>
          <a:bodyPr anchorCtr="0" anchor="t" bIns="0" lIns="457200" spcFirstLastPara="1" rIns="457200" wrap="square" tIns="91425">
            <a:noAutofit/>
          </a:bodyPr>
          <a:lstStyle/>
          <a:p>
            <a:pPr indent="0" lvl="0" marL="0" rtl="0" algn="l">
              <a:lnSpc>
                <a:spcPct val="150000"/>
              </a:lnSpc>
              <a:spcBef>
                <a:spcPts val="300"/>
              </a:spcBef>
              <a:spcAft>
                <a:spcPts val="0"/>
              </a:spcAft>
              <a:buNone/>
            </a:pPr>
            <a:r>
              <a:rPr lang="en" sz="1400"/>
              <a:t>Based on the reference URL, which exploit does this rule monitor for?</a:t>
            </a:r>
            <a:br>
              <a:rPr lang="en" sz="1400"/>
            </a:br>
            <a:endParaRPr sz="1400"/>
          </a:p>
          <a:p>
            <a:pPr indent="0" lvl="0" marL="0" rtl="0" algn="l">
              <a:lnSpc>
                <a:spcPct val="114000"/>
              </a:lnSpc>
              <a:spcBef>
                <a:spcPts val="1000"/>
              </a:spcBef>
              <a:spcAft>
                <a:spcPts val="0"/>
              </a:spcAft>
              <a:buNone/>
            </a:pPr>
            <a:r>
              <a:rPr lang="en" sz="1400"/>
              <a:t>Based on your knowledge of SQL injection and the rule above, which of the following carries the SQLi payload? What is the name of the parameter or header that is being attacked?</a:t>
            </a:r>
            <a:endParaRPr sz="1400"/>
          </a:p>
          <a:p>
            <a:pPr indent="0" lvl="0" marL="0" rtl="0" algn="l">
              <a:spcBef>
                <a:spcPts val="1000"/>
              </a:spcBef>
              <a:spcAft>
                <a:spcPts val="0"/>
              </a:spcAft>
              <a:buNone/>
            </a:pPr>
            <a:r>
              <a:t/>
            </a:r>
            <a:endParaRPr/>
          </a:p>
        </p:txBody>
      </p:sp>
      <p:sp>
        <p:nvSpPr>
          <p:cNvPr id="2427" name="Google Shape;242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8" name="Google Shape;2428;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29" name="Google Shape;2429;p146"/>
          <p:cNvPicPr preferRelativeResize="0"/>
          <p:nvPr/>
        </p:nvPicPr>
        <p:blipFill>
          <a:blip r:embed="rId3">
            <a:alphaModFix/>
          </a:blip>
          <a:stretch>
            <a:fillRect/>
          </a:stretch>
        </p:blipFill>
        <p:spPr>
          <a:xfrm>
            <a:off x="1008925" y="2453851"/>
            <a:ext cx="7126149" cy="1993325"/>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3" name="Shape 2433"/>
        <p:cNvGrpSpPr/>
        <p:nvPr/>
      </p:nvGrpSpPr>
      <p:grpSpPr>
        <a:xfrm>
          <a:off x="0" y="0"/>
          <a:ext cx="0" cy="0"/>
          <a:chOff x="0" y="0"/>
          <a:chExt cx="0" cy="0"/>
        </a:xfrm>
      </p:grpSpPr>
      <p:sp>
        <p:nvSpPr>
          <p:cNvPr id="2434" name="Google Shape;2434;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Interpreting Snort Rules</a:t>
            </a:r>
            <a:endParaRPr/>
          </a:p>
        </p:txBody>
      </p:sp>
      <p:sp>
        <p:nvSpPr>
          <p:cNvPr id="2435" name="Google Shape;2435;p147"/>
          <p:cNvSpPr txBox="1"/>
          <p:nvPr>
            <p:ph idx="1" type="subTitle"/>
          </p:nvPr>
        </p:nvSpPr>
        <p:spPr>
          <a:xfrm>
            <a:off x="0" y="620075"/>
            <a:ext cx="9144000" cy="1635600"/>
          </a:xfrm>
          <a:prstGeom prst="rect">
            <a:avLst/>
          </a:prstGeom>
        </p:spPr>
        <p:txBody>
          <a:bodyPr anchorCtr="0" anchor="t" bIns="0" lIns="457200" spcFirstLastPara="1" rIns="457200" wrap="square" tIns="91425">
            <a:noAutofit/>
          </a:bodyPr>
          <a:lstStyle/>
          <a:p>
            <a:pPr indent="0" lvl="0" marL="0" rtl="0" algn="l">
              <a:lnSpc>
                <a:spcPct val="150000"/>
              </a:lnSpc>
              <a:spcBef>
                <a:spcPts val="300"/>
              </a:spcBef>
              <a:spcAft>
                <a:spcPts val="0"/>
              </a:spcAft>
              <a:buNone/>
            </a:pPr>
            <a:r>
              <a:rPr lang="en" sz="1400"/>
              <a:t>Based on the reference URL, which exploit does this rule monitor for?</a:t>
            </a:r>
            <a:br>
              <a:rPr lang="en" sz="1400"/>
            </a:br>
            <a:r>
              <a:rPr lang="en" sz="1400">
                <a:highlight>
                  <a:srgbClr val="FFFF00"/>
                </a:highlight>
              </a:rPr>
              <a:t>This exploit watches for the </a:t>
            </a:r>
            <a:r>
              <a:rPr lang="en" sz="1400">
                <a:highlight>
                  <a:srgbClr val="FFFF00"/>
                </a:highlight>
                <a:latin typeface="Roboto Mono"/>
                <a:ea typeface="Roboto Mono"/>
                <a:cs typeface="Roboto Mono"/>
                <a:sym typeface="Roboto Mono"/>
              </a:rPr>
              <a:t>pkcms-sql</a:t>
            </a:r>
            <a:r>
              <a:rPr lang="en" sz="1400">
                <a:highlight>
                  <a:srgbClr val="FFFF00"/>
                </a:highlight>
              </a:rPr>
              <a:t> exploit.</a:t>
            </a:r>
            <a:endParaRPr sz="1400">
              <a:highlight>
                <a:srgbClr val="FFFF00"/>
              </a:highlight>
            </a:endParaRPr>
          </a:p>
          <a:p>
            <a:pPr indent="0" lvl="0" marL="0" rtl="0" algn="l">
              <a:lnSpc>
                <a:spcPct val="114000"/>
              </a:lnSpc>
              <a:spcBef>
                <a:spcPts val="1000"/>
              </a:spcBef>
              <a:spcAft>
                <a:spcPts val="0"/>
              </a:spcAft>
              <a:buNone/>
            </a:pPr>
            <a:r>
              <a:rPr lang="en" sz="1400"/>
              <a:t>Based on your knowledge of SQL injection and the rule above, which of the following carries the SQLi payload? What is the name of the parameter or header that is being attacked?</a:t>
            </a:r>
            <a:endParaRPr sz="1400"/>
          </a:p>
          <a:p>
            <a:pPr indent="0" lvl="0" marL="0" rtl="0" algn="l">
              <a:lnSpc>
                <a:spcPct val="114000"/>
              </a:lnSpc>
              <a:spcBef>
                <a:spcPts val="1000"/>
              </a:spcBef>
              <a:spcAft>
                <a:spcPts val="0"/>
              </a:spcAft>
              <a:buNone/>
            </a:pPr>
            <a:r>
              <a:rPr lang="en" sz="1400">
                <a:highlight>
                  <a:srgbClr val="FFFF00"/>
                </a:highlight>
              </a:rPr>
              <a:t>This exploit is delivered via the </a:t>
            </a:r>
            <a:r>
              <a:rPr lang="en" sz="1400">
                <a:highlight>
                  <a:srgbClr val="FFFF00"/>
                </a:highlight>
                <a:latin typeface="Roboto Mono"/>
                <a:ea typeface="Roboto Mono"/>
                <a:cs typeface="Roboto Mono"/>
                <a:sym typeface="Roboto Mono"/>
              </a:rPr>
              <a:t>GET</a:t>
            </a:r>
            <a:r>
              <a:rPr lang="en" sz="1400">
                <a:highlight>
                  <a:srgbClr val="FFFF00"/>
                </a:highlight>
              </a:rPr>
              <a:t> query string, through the parameter </a:t>
            </a:r>
            <a:r>
              <a:rPr lang="en" sz="1400">
                <a:highlight>
                  <a:srgbClr val="FFFF00"/>
                </a:highlight>
                <a:latin typeface="Roboto Mono"/>
                <a:ea typeface="Roboto Mono"/>
                <a:cs typeface="Roboto Mono"/>
                <a:sym typeface="Roboto Mono"/>
              </a:rPr>
              <a:t>pagina</a:t>
            </a:r>
            <a:r>
              <a:rPr lang="en" sz="1400">
                <a:highlight>
                  <a:srgbClr val="FFFF00"/>
                </a:highlight>
              </a:rPr>
              <a:t>.</a:t>
            </a:r>
            <a:endParaRPr sz="1400">
              <a:highlight>
                <a:srgbClr val="FFFF00"/>
              </a:highlight>
            </a:endParaRPr>
          </a:p>
          <a:p>
            <a:pPr indent="0" lvl="0" marL="0" rtl="0" algn="l">
              <a:spcBef>
                <a:spcPts val="1000"/>
              </a:spcBef>
              <a:spcAft>
                <a:spcPts val="0"/>
              </a:spcAft>
              <a:buNone/>
            </a:pPr>
            <a:r>
              <a:t/>
            </a:r>
            <a:endParaRPr/>
          </a:p>
        </p:txBody>
      </p:sp>
      <p:sp>
        <p:nvSpPr>
          <p:cNvPr id="2436" name="Google Shape;2436;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7" name="Google Shape;2437;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38" name="Google Shape;2438;p147"/>
          <p:cNvPicPr preferRelativeResize="0"/>
          <p:nvPr/>
        </p:nvPicPr>
        <p:blipFill>
          <a:blip r:embed="rId3">
            <a:alphaModFix/>
          </a:blip>
          <a:stretch>
            <a:fillRect/>
          </a:stretch>
        </p:blipFill>
        <p:spPr>
          <a:xfrm>
            <a:off x="1008925" y="2453851"/>
            <a:ext cx="7126149" cy="1993325"/>
          </a:xfrm>
          <a:prstGeom prst="rect">
            <a:avLst/>
          </a:prstGeom>
          <a:noFill/>
          <a:ln cap="flat" cmpd="sng" w="19050">
            <a:solidFill>
              <a:srgbClr val="073763"/>
            </a:solidFill>
            <a:prstDash val="lgDash"/>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2" name="Shape 2442"/>
        <p:cNvGrpSpPr/>
        <p:nvPr/>
      </p:nvGrpSpPr>
      <p:grpSpPr>
        <a:xfrm>
          <a:off x="0" y="0"/>
          <a:ext cx="0" cy="0"/>
          <a:chOff x="0" y="0"/>
          <a:chExt cx="0" cy="0"/>
        </a:xfrm>
      </p:grpSpPr>
      <p:sp>
        <p:nvSpPr>
          <p:cNvPr id="2443" name="Google Shape;2443;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7" name="Shape 2447"/>
        <p:cNvGrpSpPr/>
        <p:nvPr/>
      </p:nvGrpSpPr>
      <p:grpSpPr>
        <a:xfrm>
          <a:off x="0" y="0"/>
          <a:ext cx="0" cy="0"/>
          <a:chOff x="0" y="0"/>
          <a:chExt cx="0" cy="0"/>
        </a:xfrm>
      </p:grpSpPr>
      <p:sp>
        <p:nvSpPr>
          <p:cNvPr id="2448" name="Google Shape;2448;p14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Malicious Activity</a:t>
            </a:r>
            <a:endParaRPr>
              <a:latin typeface="Roboto Mono"/>
              <a:ea typeface="Roboto Mono"/>
              <a:cs typeface="Roboto Mono"/>
              <a:sym typeface="Roboto Mono"/>
            </a:endParaRPr>
          </a:p>
        </p:txBody>
      </p:sp>
      <p:sp>
        <p:nvSpPr>
          <p:cNvPr id="2449" name="Google Shape;2449;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0" name="Google Shape;2450;p14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1" name="Google Shape;2451;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Google Shape;2456;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a:t>
            </a:r>
            <a:r>
              <a:rPr lang="en"/>
              <a:t> Activity</a:t>
            </a:r>
            <a:endParaRPr/>
          </a:p>
        </p:txBody>
      </p:sp>
      <p:sp>
        <p:nvSpPr>
          <p:cNvPr id="2457" name="Google Shape;2457;p150"/>
          <p:cNvSpPr txBox="1"/>
          <p:nvPr>
            <p:ph idx="1" type="subTitle"/>
          </p:nvPr>
        </p:nvSpPr>
        <p:spPr>
          <a:xfrm>
            <a:off x="0" y="675975"/>
            <a:ext cx="9144000" cy="18294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When it comes to computer viruses, the best medicine is </a:t>
            </a:r>
            <a:r>
              <a:rPr b="1" lang="en"/>
              <a:t>prevention</a:t>
            </a:r>
            <a:r>
              <a:rPr lang="en"/>
              <a:t>. But it's hard to keep malware from getting in without knowing what it looks like. </a:t>
            </a:r>
            <a:endParaRPr/>
          </a:p>
          <a:p>
            <a:pPr indent="0" lvl="0" marL="0" rtl="0" algn="l">
              <a:lnSpc>
                <a:spcPct val="115000"/>
              </a:lnSpc>
              <a:spcBef>
                <a:spcPts val="1200"/>
              </a:spcBef>
              <a:spcAft>
                <a:spcPts val="1200"/>
              </a:spcAft>
              <a:buNone/>
            </a:pPr>
            <a:r>
              <a:rPr lang="en"/>
              <a:t>In the next activity, you'll watch a computer get hit with a </a:t>
            </a:r>
            <a:r>
              <a:rPr b="1" lang="en"/>
              <a:t>sophisticated backdoor</a:t>
            </a:r>
            <a:r>
              <a:rPr lang="en"/>
              <a:t> that gave hackers access to machines at </a:t>
            </a:r>
            <a:r>
              <a:rPr b="1" lang="en"/>
              <a:t>Google</a:t>
            </a:r>
            <a:r>
              <a:rPr lang="en"/>
              <a:t>, </a:t>
            </a:r>
            <a:r>
              <a:rPr b="1" lang="en"/>
              <a:t>Adobe</a:t>
            </a:r>
            <a:r>
              <a:rPr lang="en"/>
              <a:t>, and other workplaces back in 2010.</a:t>
            </a:r>
            <a:endParaRPr/>
          </a:p>
        </p:txBody>
      </p:sp>
      <p:sp>
        <p:nvSpPr>
          <p:cNvPr id="2458" name="Google Shape;2458;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9" name="Google Shape;2459;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3" name="Shape 2463"/>
        <p:cNvGrpSpPr/>
        <p:nvPr/>
      </p:nvGrpSpPr>
      <p:grpSpPr>
        <a:xfrm>
          <a:off x="0" y="0"/>
          <a:ext cx="0" cy="0"/>
          <a:chOff x="0" y="0"/>
          <a:chExt cx="0" cy="0"/>
        </a:xfrm>
      </p:grpSpPr>
      <p:sp>
        <p:nvSpPr>
          <p:cNvPr id="2464" name="Google Shape;2464;p151"/>
          <p:cNvSpPr txBox="1"/>
          <p:nvPr>
            <p:ph type="title"/>
          </p:nvPr>
        </p:nvSpPr>
        <p:spPr>
          <a:xfrm>
            <a:off x="1208425" y="4245000"/>
            <a:ext cx="7592100" cy="7122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a:t>
            </a:r>
            <a:r>
              <a:rPr lang="en"/>
              <a:t>0 Minutes</a:t>
            </a:r>
            <a:endParaRPr/>
          </a:p>
        </p:txBody>
      </p:sp>
      <p:sp>
        <p:nvSpPr>
          <p:cNvPr id="2465" name="Google Shape;2465;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6" name="Google Shape;2466;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7" name="Google Shape;2467;p15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Your Turn</a:t>
            </a:r>
            <a:r>
              <a:rPr lang="en"/>
              <a:t>: Malicious Activity</a:t>
            </a:r>
            <a:endParaRPr/>
          </a:p>
          <a:p>
            <a:pPr indent="0" lvl="0" marL="0" rtl="0" algn="l">
              <a:lnSpc>
                <a:spcPct val="115000"/>
              </a:lnSpc>
              <a:spcBef>
                <a:spcPts val="0"/>
              </a:spcBef>
              <a:spcAft>
                <a:spcPts val="0"/>
              </a:spcAft>
              <a:buNone/>
            </a:pPr>
            <a:br>
              <a:rPr lang="en" sz="1400"/>
            </a:br>
            <a:r>
              <a:rPr lang="en" sz="1800"/>
              <a:t>In the next activity, you will observer malicious activity and answer the provided questions. </a:t>
            </a:r>
            <a:endParaRPr sz="18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rPr lang="en" sz="1800"/>
              <a:t>Instructions sent via Slack.</a:t>
            </a:r>
            <a:r>
              <a:rPr lang="en" sz="1400"/>
              <a:t> </a:t>
            </a:r>
            <a:endParaRPr sz="1400"/>
          </a:p>
          <a:p>
            <a:pPr indent="0" lvl="0" marL="0" rtl="0" algn="l">
              <a:spcBef>
                <a:spcPts val="120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0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Firewall Policies</a:t>
            </a:r>
            <a:endParaRPr>
              <a:latin typeface="Roboto Mono"/>
              <a:ea typeface="Roboto Mono"/>
              <a:cs typeface="Roboto Mono"/>
              <a:sym typeface="Roboto Mono"/>
            </a:endParaRPr>
          </a:p>
        </p:txBody>
      </p:sp>
      <p:sp>
        <p:nvSpPr>
          <p:cNvPr id="2066" name="Google Shape;2066;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7" name="Google Shape;2067;p10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8" name="Google Shape;2068;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Google Shape;2472;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3" name="Google Shape;2473;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4" name="Google Shape;2474;p152"/>
          <p:cNvSpPr txBox="1"/>
          <p:nvPr/>
        </p:nvSpPr>
        <p:spPr>
          <a:xfrm>
            <a:off x="2590650" y="3564525"/>
            <a:ext cx="3975000" cy="8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Malicious Activity</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8" name="Shape 2478"/>
        <p:cNvGrpSpPr/>
        <p:nvPr/>
      </p:nvGrpSpPr>
      <p:grpSpPr>
        <a:xfrm>
          <a:off x="0" y="0"/>
          <a:ext cx="0" cy="0"/>
          <a:chOff x="0" y="0"/>
          <a:chExt cx="0" cy="0"/>
        </a:xfrm>
      </p:grpSpPr>
      <p:sp>
        <p:nvSpPr>
          <p:cNvPr id="2479" name="Google Shape;2479;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480" name="Google Shape;2480;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1" name="Google Shape;2481;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2" name="Google Shape;2482;p153"/>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t>What is the name of the first resource the client requests from the server?</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What is the server's response code for this request?</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What is the value of the Location header in that response?</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6" name="Shape 2486"/>
        <p:cNvGrpSpPr/>
        <p:nvPr/>
      </p:nvGrpSpPr>
      <p:grpSpPr>
        <a:xfrm>
          <a:off x="0" y="0"/>
          <a:ext cx="0" cy="0"/>
          <a:chOff x="0" y="0"/>
          <a:chExt cx="0" cy="0"/>
        </a:xfrm>
      </p:grpSpPr>
      <p:sp>
        <p:nvSpPr>
          <p:cNvPr id="2487" name="Google Shape;2487;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488" name="Google Shape;2488;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9" name="Google Shape;2489;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0" name="Google Shape;2490;p154"/>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t>What is the name of the first resource the client requests from the server?</a:t>
            </a:r>
            <a:endParaRPr sz="1800"/>
          </a:p>
          <a:p>
            <a:pPr indent="0" lvl="0" marL="914400" rtl="0" algn="l">
              <a:lnSpc>
                <a:spcPct val="115000"/>
              </a:lnSpc>
              <a:spcBef>
                <a:spcPts val="300"/>
              </a:spcBef>
              <a:spcAft>
                <a:spcPts val="0"/>
              </a:spcAft>
              <a:buNone/>
            </a:pPr>
            <a:r>
              <a:rPr lang="en" sz="1800">
                <a:highlight>
                  <a:srgbClr val="FFFF00"/>
                </a:highlight>
              </a:rPr>
              <a:t>Filter for </a:t>
            </a:r>
            <a:r>
              <a:rPr lang="en" sz="1800">
                <a:highlight>
                  <a:srgbClr val="FFFF00"/>
                </a:highlight>
                <a:latin typeface="Roboto Mono"/>
                <a:ea typeface="Roboto Mono"/>
                <a:cs typeface="Roboto Mono"/>
                <a:sym typeface="Roboto Mono"/>
              </a:rPr>
              <a:t>http</a:t>
            </a:r>
            <a:r>
              <a:rPr lang="en" sz="1800">
                <a:highlight>
                  <a:srgbClr val="FFFF00"/>
                </a:highlight>
              </a:rPr>
              <a:t>. </a:t>
            </a:r>
            <a:br>
              <a:rPr lang="en" sz="1800">
                <a:highlight>
                  <a:srgbClr val="FFFF00"/>
                </a:highlight>
              </a:rPr>
            </a:br>
            <a:r>
              <a:rPr lang="en" sz="1800">
                <a:highlight>
                  <a:srgbClr val="FFFF00"/>
                </a:highlight>
              </a:rPr>
              <a:t>Note that the first packet is a </a:t>
            </a:r>
            <a:r>
              <a:rPr b="1" lang="en" sz="1800">
                <a:highlight>
                  <a:srgbClr val="FFFF00"/>
                </a:highlight>
                <a:latin typeface="Roboto Mono"/>
                <a:ea typeface="Roboto Mono"/>
                <a:cs typeface="Roboto Mono"/>
                <a:sym typeface="Roboto Mono"/>
              </a:rPr>
              <a:t>GET</a:t>
            </a:r>
            <a:r>
              <a:rPr lang="en" sz="1800">
                <a:highlight>
                  <a:srgbClr val="FFFF00"/>
                </a:highlight>
              </a:rPr>
              <a:t> request for </a:t>
            </a:r>
            <a:r>
              <a:rPr b="1" lang="en" sz="1800">
                <a:highlight>
                  <a:srgbClr val="FFFF00"/>
                </a:highlight>
                <a:latin typeface="Roboto Mono"/>
                <a:ea typeface="Roboto Mono"/>
                <a:cs typeface="Roboto Mono"/>
                <a:sym typeface="Roboto Mono"/>
              </a:rPr>
              <a:t>/info</a:t>
            </a:r>
            <a:r>
              <a:rPr lang="en" sz="1800">
                <a:highlight>
                  <a:srgbClr val="FFFF00"/>
                </a:highlight>
              </a:rPr>
              <a:t>.</a:t>
            </a:r>
            <a:br>
              <a:rPr lang="en" sz="1800"/>
            </a:br>
            <a:endParaRPr sz="1800"/>
          </a:p>
          <a:p>
            <a:pPr indent="0" lvl="0" marL="0" rtl="0" algn="l">
              <a:lnSpc>
                <a:spcPct val="115000"/>
              </a:lnSpc>
              <a:spcBef>
                <a:spcPts val="300"/>
              </a:spcBef>
              <a:spcAft>
                <a:spcPts val="0"/>
              </a:spcAft>
              <a:buNone/>
            </a:pPr>
            <a:r>
              <a:rPr lang="en" sz="1800"/>
              <a:t>What is the server's response code for this request?</a:t>
            </a:r>
            <a:endParaRPr sz="1800"/>
          </a:p>
          <a:p>
            <a:pPr indent="0" lvl="0" marL="457200" rtl="0" algn="l">
              <a:lnSpc>
                <a:spcPct val="115000"/>
              </a:lnSpc>
              <a:spcBef>
                <a:spcPts val="300"/>
              </a:spcBef>
              <a:spcAft>
                <a:spcPts val="0"/>
              </a:spcAft>
              <a:buNone/>
            </a:pPr>
            <a:r>
              <a:t/>
            </a:r>
            <a:endParaRPr sz="1800"/>
          </a:p>
          <a:p>
            <a:pPr indent="0" lvl="0" marL="45720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What is the value of the Location header in that response?</a:t>
            </a:r>
            <a:endParaRPr sz="1800"/>
          </a:p>
          <a:p>
            <a:pPr indent="0" lvl="0" marL="0" rtl="0" algn="l">
              <a:lnSpc>
                <a:spcPct val="115000"/>
              </a:lnSpc>
              <a:spcBef>
                <a:spcPts val="300"/>
              </a:spcBef>
              <a:spcAft>
                <a:spcPts val="0"/>
              </a:spcAft>
              <a:buNone/>
            </a:pPr>
            <a:r>
              <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4" name="Shape 2494"/>
        <p:cNvGrpSpPr/>
        <p:nvPr/>
      </p:nvGrpSpPr>
      <p:grpSpPr>
        <a:xfrm>
          <a:off x="0" y="0"/>
          <a:ext cx="0" cy="0"/>
          <a:chOff x="0" y="0"/>
          <a:chExt cx="0" cy="0"/>
        </a:xfrm>
      </p:grpSpPr>
      <p:sp>
        <p:nvSpPr>
          <p:cNvPr id="2495" name="Google Shape;2495;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496" name="Google Shape;249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7" name="Google Shape;2497;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8" name="Google Shape;2498;p155"/>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t>What is the name of the first resource the client requests from the server?</a:t>
            </a:r>
            <a:endParaRPr sz="1800"/>
          </a:p>
          <a:p>
            <a:pPr indent="0" lvl="0" marL="914400" rtl="0" algn="l">
              <a:lnSpc>
                <a:spcPct val="115000"/>
              </a:lnSpc>
              <a:spcBef>
                <a:spcPts val="300"/>
              </a:spcBef>
              <a:spcAft>
                <a:spcPts val="0"/>
              </a:spcAft>
              <a:buNone/>
            </a:pPr>
            <a:r>
              <a:rPr lang="en" sz="1800">
                <a:highlight>
                  <a:srgbClr val="FFFF00"/>
                </a:highlight>
              </a:rPr>
              <a:t>Filter for </a:t>
            </a:r>
            <a:r>
              <a:rPr lang="en" sz="1800">
                <a:highlight>
                  <a:srgbClr val="FFFF00"/>
                </a:highlight>
                <a:latin typeface="Roboto Mono"/>
                <a:ea typeface="Roboto Mono"/>
                <a:cs typeface="Roboto Mono"/>
                <a:sym typeface="Roboto Mono"/>
              </a:rPr>
              <a:t>http</a:t>
            </a:r>
            <a:r>
              <a:rPr lang="en" sz="1800">
                <a:highlight>
                  <a:srgbClr val="FFFF00"/>
                </a:highlight>
              </a:rPr>
              <a:t>. </a:t>
            </a:r>
            <a:br>
              <a:rPr lang="en" sz="1800">
                <a:highlight>
                  <a:srgbClr val="FFFF00"/>
                </a:highlight>
              </a:rPr>
            </a:br>
            <a:r>
              <a:rPr lang="en" sz="1800">
                <a:highlight>
                  <a:srgbClr val="FFFF00"/>
                </a:highlight>
              </a:rPr>
              <a:t>Note that the first packet is a </a:t>
            </a:r>
            <a:r>
              <a:rPr b="1" lang="en" sz="1800">
                <a:highlight>
                  <a:srgbClr val="FFFF00"/>
                </a:highlight>
                <a:latin typeface="Roboto Mono"/>
                <a:ea typeface="Roboto Mono"/>
                <a:cs typeface="Roboto Mono"/>
                <a:sym typeface="Roboto Mono"/>
              </a:rPr>
              <a:t>GET</a:t>
            </a:r>
            <a:r>
              <a:rPr lang="en" sz="1800">
                <a:highlight>
                  <a:srgbClr val="FFFF00"/>
                </a:highlight>
              </a:rPr>
              <a:t> request for </a:t>
            </a:r>
            <a:r>
              <a:rPr b="1" lang="en" sz="1800">
                <a:highlight>
                  <a:srgbClr val="FFFF00"/>
                </a:highlight>
                <a:latin typeface="Roboto Mono"/>
                <a:ea typeface="Roboto Mono"/>
                <a:cs typeface="Roboto Mono"/>
                <a:sym typeface="Roboto Mono"/>
              </a:rPr>
              <a:t>/info</a:t>
            </a:r>
            <a:r>
              <a:rPr lang="en" sz="1800">
                <a:highlight>
                  <a:srgbClr val="FFFF00"/>
                </a:highlight>
              </a:rPr>
              <a:t>.</a:t>
            </a:r>
            <a:br>
              <a:rPr lang="en" sz="1800"/>
            </a:br>
            <a:endParaRPr sz="1800"/>
          </a:p>
          <a:p>
            <a:pPr indent="0" lvl="0" marL="0" rtl="0" algn="l">
              <a:lnSpc>
                <a:spcPct val="115000"/>
              </a:lnSpc>
              <a:spcBef>
                <a:spcPts val="300"/>
              </a:spcBef>
              <a:spcAft>
                <a:spcPts val="0"/>
              </a:spcAft>
              <a:buNone/>
            </a:pPr>
            <a:r>
              <a:rPr lang="en" sz="1800"/>
              <a:t>What is the server's response code for this request?</a:t>
            </a:r>
            <a:endParaRPr sz="1800"/>
          </a:p>
          <a:p>
            <a:pPr indent="0" lvl="0" marL="914400" rtl="0" algn="l">
              <a:lnSpc>
                <a:spcPct val="115000"/>
              </a:lnSpc>
              <a:spcBef>
                <a:spcPts val="300"/>
              </a:spcBef>
              <a:spcAft>
                <a:spcPts val="0"/>
              </a:spcAft>
              <a:buNone/>
            </a:pPr>
            <a:r>
              <a:rPr lang="en" sz="1800">
                <a:highlight>
                  <a:srgbClr val="FFFF00"/>
                </a:highlight>
              </a:rPr>
              <a:t>The server responds with </a:t>
            </a:r>
            <a:r>
              <a:rPr b="1" lang="en" sz="1800">
                <a:highlight>
                  <a:srgbClr val="FFFF00"/>
                </a:highlight>
                <a:latin typeface="Roboto Mono"/>
                <a:ea typeface="Roboto Mono"/>
                <a:cs typeface="Roboto Mono"/>
                <a:sym typeface="Roboto Mono"/>
              </a:rPr>
              <a:t>302 Moved</a:t>
            </a:r>
            <a:r>
              <a:rPr lang="en" sz="1800">
                <a:highlight>
                  <a:srgbClr val="FFFF00"/>
                </a:highlight>
              </a:rPr>
              <a:t>.</a:t>
            </a:r>
            <a:endParaRPr sz="1800">
              <a:highlight>
                <a:srgbClr val="FFFF00"/>
              </a:highlight>
            </a:endParaRPr>
          </a:p>
          <a:p>
            <a:pPr indent="0" lvl="0" marL="45720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What is the value of the Location header in that response?</a:t>
            </a:r>
            <a:endParaRPr sz="1800"/>
          </a:p>
          <a:p>
            <a:pPr indent="0" lvl="0" marL="0" rtl="0" algn="l">
              <a:lnSpc>
                <a:spcPct val="115000"/>
              </a:lnSpc>
              <a:spcBef>
                <a:spcPts val="300"/>
              </a:spcBef>
              <a:spcAft>
                <a:spcPts val="0"/>
              </a:spcAft>
              <a:buNone/>
            </a:pPr>
            <a:r>
              <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04" name="Google Shape;2504;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5" name="Google Shape;2505;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6" name="Google Shape;2506;p156"/>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t>What is the name of the first resource the client requests from the server?</a:t>
            </a:r>
            <a:endParaRPr sz="1800"/>
          </a:p>
          <a:p>
            <a:pPr indent="0" lvl="0" marL="914400" rtl="0" algn="l">
              <a:lnSpc>
                <a:spcPct val="115000"/>
              </a:lnSpc>
              <a:spcBef>
                <a:spcPts val="300"/>
              </a:spcBef>
              <a:spcAft>
                <a:spcPts val="0"/>
              </a:spcAft>
              <a:buNone/>
            </a:pPr>
            <a:r>
              <a:rPr lang="en" sz="1800">
                <a:highlight>
                  <a:srgbClr val="FFFF00"/>
                </a:highlight>
              </a:rPr>
              <a:t>Filter for </a:t>
            </a:r>
            <a:r>
              <a:rPr lang="en" sz="1800">
                <a:highlight>
                  <a:srgbClr val="FFFF00"/>
                </a:highlight>
                <a:latin typeface="Roboto Mono"/>
                <a:ea typeface="Roboto Mono"/>
                <a:cs typeface="Roboto Mono"/>
                <a:sym typeface="Roboto Mono"/>
              </a:rPr>
              <a:t>http</a:t>
            </a:r>
            <a:r>
              <a:rPr lang="en" sz="1800">
                <a:highlight>
                  <a:srgbClr val="FFFF00"/>
                </a:highlight>
              </a:rPr>
              <a:t>. </a:t>
            </a:r>
            <a:br>
              <a:rPr lang="en" sz="1800">
                <a:highlight>
                  <a:srgbClr val="FFFF00"/>
                </a:highlight>
              </a:rPr>
            </a:br>
            <a:r>
              <a:rPr lang="en" sz="1800">
                <a:highlight>
                  <a:srgbClr val="FFFF00"/>
                </a:highlight>
              </a:rPr>
              <a:t>Note that the first packet is a </a:t>
            </a:r>
            <a:r>
              <a:rPr b="1" lang="en" sz="1800">
                <a:highlight>
                  <a:srgbClr val="FFFF00"/>
                </a:highlight>
                <a:latin typeface="Roboto Mono"/>
                <a:ea typeface="Roboto Mono"/>
                <a:cs typeface="Roboto Mono"/>
                <a:sym typeface="Roboto Mono"/>
              </a:rPr>
              <a:t>GET</a:t>
            </a:r>
            <a:r>
              <a:rPr lang="en" sz="1800">
                <a:highlight>
                  <a:srgbClr val="FFFF00"/>
                </a:highlight>
              </a:rPr>
              <a:t> request for </a:t>
            </a:r>
            <a:r>
              <a:rPr b="1" lang="en" sz="1800">
                <a:highlight>
                  <a:srgbClr val="FFFF00"/>
                </a:highlight>
                <a:latin typeface="Roboto Mono"/>
                <a:ea typeface="Roboto Mono"/>
                <a:cs typeface="Roboto Mono"/>
                <a:sym typeface="Roboto Mono"/>
              </a:rPr>
              <a:t>/info</a:t>
            </a:r>
            <a:r>
              <a:rPr lang="en" sz="1800">
                <a:highlight>
                  <a:srgbClr val="FFFF00"/>
                </a:highlight>
              </a:rPr>
              <a:t>.</a:t>
            </a:r>
            <a:br>
              <a:rPr lang="en" sz="1800"/>
            </a:br>
            <a:endParaRPr sz="1800"/>
          </a:p>
          <a:p>
            <a:pPr indent="0" lvl="0" marL="0" rtl="0" algn="l">
              <a:lnSpc>
                <a:spcPct val="115000"/>
              </a:lnSpc>
              <a:spcBef>
                <a:spcPts val="300"/>
              </a:spcBef>
              <a:spcAft>
                <a:spcPts val="0"/>
              </a:spcAft>
              <a:buNone/>
            </a:pPr>
            <a:r>
              <a:rPr lang="en" sz="1800"/>
              <a:t>What is the server's response code for this request?</a:t>
            </a:r>
            <a:endParaRPr sz="1800"/>
          </a:p>
          <a:p>
            <a:pPr indent="0" lvl="0" marL="914400" rtl="0" algn="l">
              <a:lnSpc>
                <a:spcPct val="115000"/>
              </a:lnSpc>
              <a:spcBef>
                <a:spcPts val="300"/>
              </a:spcBef>
              <a:spcAft>
                <a:spcPts val="0"/>
              </a:spcAft>
              <a:buNone/>
            </a:pPr>
            <a:r>
              <a:rPr lang="en" sz="1800">
                <a:highlight>
                  <a:srgbClr val="FFFF00"/>
                </a:highlight>
              </a:rPr>
              <a:t>The server responds with </a:t>
            </a:r>
            <a:r>
              <a:rPr b="1" lang="en" sz="1800">
                <a:highlight>
                  <a:srgbClr val="FFFF00"/>
                </a:highlight>
                <a:latin typeface="Roboto Mono"/>
                <a:ea typeface="Roboto Mono"/>
                <a:cs typeface="Roboto Mono"/>
                <a:sym typeface="Roboto Mono"/>
              </a:rPr>
              <a:t>302 Moved</a:t>
            </a:r>
            <a:r>
              <a:rPr lang="en" sz="1800">
                <a:highlight>
                  <a:srgbClr val="FFFF00"/>
                </a:highlight>
              </a:rPr>
              <a:t>.</a:t>
            </a:r>
            <a:endParaRPr sz="1800">
              <a:highlight>
                <a:srgbClr val="FFFF00"/>
              </a:highlight>
            </a:endParaRPr>
          </a:p>
          <a:p>
            <a:pPr indent="0" lvl="0" marL="45720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What is the value of the Location header in that response?</a:t>
            </a:r>
            <a:endParaRPr sz="1800"/>
          </a:p>
          <a:p>
            <a:pPr indent="0" lvl="0" marL="914400" rtl="0" algn="l">
              <a:lnSpc>
                <a:spcPct val="115000"/>
              </a:lnSpc>
              <a:spcBef>
                <a:spcPts val="300"/>
              </a:spcBef>
              <a:spcAft>
                <a:spcPts val="0"/>
              </a:spcAft>
              <a:buNone/>
            </a:pPr>
            <a:r>
              <a:rPr lang="en" sz="1800">
                <a:highlight>
                  <a:srgbClr val="FFFF00"/>
                </a:highlight>
              </a:rPr>
              <a:t>The Location header is </a:t>
            </a:r>
            <a:r>
              <a:rPr b="1" lang="en" sz="1800">
                <a:highlight>
                  <a:srgbClr val="FFFF00"/>
                </a:highlight>
                <a:latin typeface="Roboto Mono"/>
                <a:ea typeface="Roboto Mono"/>
                <a:cs typeface="Roboto Mono"/>
                <a:sym typeface="Roboto Mono"/>
              </a:rPr>
              <a:t>/info?rFfWELUjLJHpP</a:t>
            </a:r>
            <a:endParaRPr b="1" sz="1800">
              <a:highlight>
                <a:srgbClr val="FFFF00"/>
              </a:highlight>
            </a:endParaRPr>
          </a:p>
          <a:p>
            <a:pPr indent="0" lvl="0" marL="0" rtl="0" algn="l">
              <a:lnSpc>
                <a:spcPct val="115000"/>
              </a:lnSpc>
              <a:spcBef>
                <a:spcPts val="300"/>
              </a:spcBef>
              <a:spcAft>
                <a:spcPts val="0"/>
              </a:spcAft>
              <a:buNone/>
            </a:pPr>
            <a:r>
              <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0" name="Shape 2510"/>
        <p:cNvGrpSpPr/>
        <p:nvPr/>
      </p:nvGrpSpPr>
      <p:grpSpPr>
        <a:xfrm>
          <a:off x="0" y="0"/>
          <a:ext cx="0" cy="0"/>
          <a:chOff x="0" y="0"/>
          <a:chExt cx="0" cy="0"/>
        </a:xfrm>
      </p:grpSpPr>
      <p:sp>
        <p:nvSpPr>
          <p:cNvPr id="2511" name="Google Shape;2511;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12" name="Google Shape;2512;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3" name="Google Shape;2513;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4" name="Google Shape;2514;p157"/>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t>Do you notice anything suspicious about the server's response?</a:t>
            </a:r>
            <a:endParaRPr sz="18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sz="1800"/>
          </a:p>
          <a:p>
            <a:pPr indent="0" lvl="0" marL="0" rtl="0" algn="l">
              <a:lnSpc>
                <a:spcPct val="114000"/>
              </a:lnSpc>
              <a:spcBef>
                <a:spcPts val="0"/>
              </a:spcBef>
              <a:spcAft>
                <a:spcPts val="0"/>
              </a:spcAft>
              <a:buNone/>
            </a:pPr>
            <a:r>
              <a:rPr lang="en" sz="1800"/>
              <a:t>Does it look anything like the HTML you've seen so far? Can you figure out anything about what the code means?</a:t>
            </a:r>
            <a:endParaRPr sz="1800"/>
          </a:p>
          <a:p>
            <a:pPr indent="0" lvl="0" marL="0" rtl="0" algn="l">
              <a:spcBef>
                <a:spcPts val="1000"/>
              </a:spcBef>
              <a:spcAft>
                <a:spcPts val="8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Google Shape;2519;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20" name="Google Shape;2520;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1" name="Google Shape;2521;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2" name="Google Shape;2522;p158"/>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t>Do you notice anything suspicious about the server's response?</a:t>
            </a:r>
            <a:endParaRPr sz="18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highlight>
                  <a:srgbClr val="FFFF00"/>
                </a:highlight>
              </a:rPr>
              <a:t>The query string is suspicious because it strangely resembles a command and control message.</a:t>
            </a:r>
            <a:endParaRPr sz="1800">
              <a:highlight>
                <a:srgbClr val="FFFF00"/>
              </a:highlight>
            </a:endParaRPr>
          </a:p>
          <a:p>
            <a:pPr indent="0" lvl="0" marL="457200" rtl="0" algn="l">
              <a:lnSpc>
                <a:spcPct val="115000"/>
              </a:lnSpc>
              <a:spcBef>
                <a:spcPts val="0"/>
              </a:spcBef>
              <a:spcAft>
                <a:spcPts val="0"/>
              </a:spcAft>
              <a:buNone/>
            </a:pPr>
            <a:r>
              <a:t/>
            </a:r>
            <a:endParaRPr sz="1800"/>
          </a:p>
          <a:p>
            <a:pPr indent="0" lvl="0" marL="0" rtl="0" algn="l">
              <a:lnSpc>
                <a:spcPct val="114000"/>
              </a:lnSpc>
              <a:spcBef>
                <a:spcPts val="0"/>
              </a:spcBef>
              <a:spcAft>
                <a:spcPts val="0"/>
              </a:spcAft>
              <a:buNone/>
            </a:pPr>
            <a:r>
              <a:rPr lang="en" sz="1800"/>
              <a:t>Does it look anything like the HTML you've seen so far? Can you figure out anything about what the code means?</a:t>
            </a:r>
            <a:endParaRPr sz="1800"/>
          </a:p>
          <a:p>
            <a:pPr indent="0" lvl="0" marL="0" rtl="0" algn="l">
              <a:lnSpc>
                <a:spcPct val="115000"/>
              </a:lnSpc>
              <a:spcBef>
                <a:spcPts val="1000"/>
              </a:spcBef>
              <a:spcAft>
                <a:spcPts val="0"/>
              </a:spcAft>
              <a:buNone/>
            </a:pPr>
            <a:r>
              <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28" name="Google Shape;2528;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9" name="Google Shape;2529;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0" name="Google Shape;2530;p159"/>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t>Do you notice anything suspicious about the server's response?</a:t>
            </a:r>
            <a:endParaRPr sz="18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highlight>
                  <a:srgbClr val="FFFF00"/>
                </a:highlight>
              </a:rPr>
              <a:t>The query string is suspicious because it strangely resembles a command and control message.</a:t>
            </a:r>
            <a:endParaRPr>
              <a:highlight>
                <a:srgbClr val="FFFF00"/>
              </a:highlight>
            </a:endParaRPr>
          </a:p>
          <a:p>
            <a:pPr indent="0" lvl="0" marL="457200" rtl="0" algn="l">
              <a:lnSpc>
                <a:spcPct val="115000"/>
              </a:lnSpc>
              <a:spcBef>
                <a:spcPts val="0"/>
              </a:spcBef>
              <a:spcAft>
                <a:spcPts val="0"/>
              </a:spcAft>
              <a:buNone/>
            </a:pPr>
            <a:r>
              <a:t/>
            </a:r>
            <a:endParaRPr sz="1800"/>
          </a:p>
          <a:p>
            <a:pPr indent="0" lvl="0" marL="0" rtl="0" algn="l">
              <a:lnSpc>
                <a:spcPct val="114000"/>
              </a:lnSpc>
              <a:spcBef>
                <a:spcPts val="0"/>
              </a:spcBef>
              <a:spcAft>
                <a:spcPts val="0"/>
              </a:spcAft>
              <a:buNone/>
            </a:pPr>
            <a:r>
              <a:rPr lang="en" sz="1800"/>
              <a:t>Does it look anything like the HTML you've seen so far? Can you figure out anything about what the code means?</a:t>
            </a:r>
            <a:endParaRPr sz="1800"/>
          </a:p>
          <a:p>
            <a:pPr indent="0" lvl="0" marL="0" rtl="0" algn="l">
              <a:lnSpc>
                <a:spcPct val="114000"/>
              </a:lnSpc>
              <a:spcBef>
                <a:spcPts val="1000"/>
              </a:spcBef>
              <a:spcAft>
                <a:spcPts val="0"/>
              </a:spcAft>
              <a:buNone/>
            </a:pPr>
            <a:r>
              <a:rPr lang="en">
                <a:highlight>
                  <a:srgbClr val="FFFF00"/>
                </a:highlight>
              </a:rPr>
              <a:t>This is JavaScript code, because it's code contained in a </a:t>
            </a:r>
            <a:r>
              <a:rPr lang="en">
                <a:highlight>
                  <a:srgbClr val="FFFF00"/>
                </a:highlight>
                <a:latin typeface="Roboto Mono"/>
                <a:ea typeface="Roboto Mono"/>
                <a:cs typeface="Roboto Mono"/>
                <a:sym typeface="Roboto Mono"/>
              </a:rPr>
              <a:t>&lt;script&gt;</a:t>
            </a:r>
            <a:r>
              <a:rPr lang="en">
                <a:highlight>
                  <a:srgbClr val="FFFF00"/>
                </a:highlight>
              </a:rPr>
              <a:t> tag. </a:t>
            </a:r>
            <a:endParaRPr>
              <a:highlight>
                <a:srgbClr val="FFFF00"/>
              </a:highlight>
            </a:endParaRPr>
          </a:p>
          <a:p>
            <a:pPr indent="0" lvl="0" marL="0" rtl="0" algn="l">
              <a:lnSpc>
                <a:spcPct val="114000"/>
              </a:lnSpc>
              <a:spcBef>
                <a:spcPts val="1000"/>
              </a:spcBef>
              <a:spcAft>
                <a:spcPts val="0"/>
              </a:spcAft>
              <a:buNone/>
            </a:pPr>
            <a:r>
              <a:rPr lang="en">
                <a:highlight>
                  <a:srgbClr val="FFFF00"/>
                </a:highlight>
              </a:rPr>
              <a:t>It's obfuscated, meaning the code is purposefully hard to read. You can tell because the first variable name is </a:t>
            </a:r>
            <a:r>
              <a:rPr b="1" lang="en">
                <a:highlight>
                  <a:srgbClr val="FFFF00"/>
                </a:highlight>
                <a:latin typeface="Roboto Mono"/>
                <a:ea typeface="Roboto Mono"/>
                <a:cs typeface="Roboto Mono"/>
                <a:sym typeface="Roboto Mono"/>
              </a:rPr>
              <a:t>IwpVuiFqihVySoJStwXmT</a:t>
            </a:r>
            <a:r>
              <a:rPr lang="en">
                <a:highlight>
                  <a:srgbClr val="FFFF00"/>
                </a:highlight>
              </a:rPr>
              <a:t>. </a:t>
            </a:r>
            <a:br>
              <a:rPr lang="en">
                <a:highlight>
                  <a:srgbClr val="FFFF00"/>
                </a:highlight>
              </a:rPr>
            </a:br>
            <a:r>
              <a:rPr lang="en">
                <a:highlight>
                  <a:srgbClr val="FFFF00"/>
                </a:highlight>
              </a:rPr>
              <a:t>Its value looks like a hex-encoded string, but hex decoding doesn't reveal much. </a:t>
            </a:r>
            <a:endParaRPr>
              <a:highlight>
                <a:srgbClr val="FFFF00"/>
              </a:highlight>
            </a:endParaRPr>
          </a:p>
          <a:p>
            <a:pPr indent="0" lvl="0" marL="0" rtl="0" algn="l">
              <a:lnSpc>
                <a:spcPct val="114000"/>
              </a:lnSpc>
              <a:spcBef>
                <a:spcPts val="1000"/>
              </a:spcBef>
              <a:spcAft>
                <a:spcPts val="0"/>
              </a:spcAft>
              <a:buNone/>
            </a:pPr>
            <a:r>
              <a:rPr lang="en">
                <a:highlight>
                  <a:srgbClr val="FFFF00"/>
                </a:highlight>
              </a:rPr>
              <a:t>Towards the very bottom, there are some regular expression replacements and a call to eval, likely intended to de-obfuscate the JavaScript and execute the result.</a:t>
            </a:r>
            <a:endParaRPr sz="1800">
              <a:highlight>
                <a:srgbClr val="FFFF00"/>
              </a:highlight>
            </a:endParaRPr>
          </a:p>
          <a:p>
            <a:pPr indent="0" lvl="0" marL="0" rtl="0" algn="l">
              <a:lnSpc>
                <a:spcPct val="115000"/>
              </a:lnSpc>
              <a:spcBef>
                <a:spcPts val="1000"/>
              </a:spcBef>
              <a:spcAft>
                <a:spcPts val="0"/>
              </a:spcAft>
              <a:buNone/>
            </a:pPr>
            <a:r>
              <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36" name="Google Shape;2536;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7" name="Google Shape;2537;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8" name="Google Shape;2538;p160"/>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t>Immediately after receiving the HTML you just read, the browser sends a request for another file. What is the name of this file?</a:t>
            </a:r>
            <a:endParaRPr sz="1800"/>
          </a:p>
          <a:p>
            <a:pPr indent="0" lvl="0" marL="0" rtl="0" algn="l">
              <a:lnSpc>
                <a:spcPct val="115000"/>
              </a:lnSpc>
              <a:spcBef>
                <a:spcPts val="0"/>
              </a:spcBef>
              <a:spcAft>
                <a:spcPts val="0"/>
              </a:spcAft>
              <a:buNone/>
            </a:pPr>
            <a:r>
              <a:t/>
            </a:r>
            <a:endParaRPr/>
          </a:p>
          <a:p>
            <a:pPr indent="0" lvl="0" marL="0" rtl="0" algn="l">
              <a:spcBef>
                <a:spcPts val="0"/>
              </a:spcBef>
              <a:spcAft>
                <a:spcPts val="8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2" name="Shape 2542"/>
        <p:cNvGrpSpPr/>
        <p:nvPr/>
      </p:nvGrpSpPr>
      <p:grpSpPr>
        <a:xfrm>
          <a:off x="0" y="0"/>
          <a:ext cx="0" cy="0"/>
          <a:chOff x="0" y="0"/>
          <a:chExt cx="0" cy="0"/>
        </a:xfrm>
      </p:grpSpPr>
      <p:sp>
        <p:nvSpPr>
          <p:cNvPr id="2543" name="Google Shape;2543;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44" name="Google Shape;254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5" name="Google Shape;2545;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6" name="Google Shape;2546;p161"/>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t>Immediately after receiving the HTML you just read, the browser sends a request for another file. What is the name of this file?</a:t>
            </a:r>
            <a:endParaRPr sz="18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highlight>
                  <a:srgbClr val="FFFF00"/>
                </a:highlight>
              </a:rPr>
              <a:t>The GIF is named </a:t>
            </a:r>
            <a:r>
              <a:rPr b="1" lang="en">
                <a:highlight>
                  <a:srgbClr val="FFFF00"/>
                </a:highlight>
              </a:rPr>
              <a:t>infowTVeeGDYJWNfsrdrvXiYApnuPoCMjRrSZuKtbVgwuZCXwxKjtEclbPuJPPctcflhsttMRrSyxl.gif</a:t>
            </a:r>
            <a:r>
              <a:rPr lang="en">
                <a:highlight>
                  <a:srgbClr val="FFFF00"/>
                </a:highlight>
              </a:rPr>
              <a:t>.</a:t>
            </a:r>
            <a:endParaRPr sz="1800">
              <a:highlight>
                <a:srgbClr val="FFFF00"/>
              </a:highlight>
            </a:endParaRPr>
          </a:p>
          <a:p>
            <a:pPr indent="0" lvl="0" marL="0" rtl="0" algn="l">
              <a:lnSpc>
                <a:spcPct val="115000"/>
              </a:lnSpc>
              <a:spcBef>
                <a:spcPts val="300"/>
              </a:spcBef>
              <a:spcAft>
                <a:spcPts val="0"/>
              </a:spcAft>
              <a:buNone/>
            </a:pPr>
            <a:r>
              <a:t/>
            </a:r>
            <a:endParaRPr sz="1200">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Exercise 1: Firewall Policies</a:t>
            </a:r>
            <a:endParaRPr/>
          </a:p>
        </p:txBody>
      </p:sp>
      <p:sp>
        <p:nvSpPr>
          <p:cNvPr id="2074" name="Google Shape;2074;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this activity you will work with a partner to design and implement a firewall policy by:</a:t>
            </a:r>
            <a:endParaRPr/>
          </a:p>
        </p:txBody>
      </p:sp>
      <p:sp>
        <p:nvSpPr>
          <p:cNvPr id="2075" name="Google Shape;2075;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6" name="Google Shape;2076;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7" name="Google Shape;2077;p10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Determining which</a:t>
            </a:r>
            <a:r>
              <a:rPr lang="en" sz="1600"/>
              <a:t> services each machine provides</a:t>
            </a:r>
            <a:endParaRPr sz="1600"/>
          </a:p>
        </p:txBody>
      </p:sp>
      <p:sp>
        <p:nvSpPr>
          <p:cNvPr id="2078" name="Google Shape;2078;p10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Determining which ports those services require</a:t>
            </a:r>
            <a:endParaRPr sz="1600"/>
          </a:p>
        </p:txBody>
      </p:sp>
      <p:sp>
        <p:nvSpPr>
          <p:cNvPr id="2079" name="Google Shape;2079;p10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Designing and </a:t>
            </a:r>
            <a:r>
              <a:rPr lang="en" sz="1600"/>
              <a:t>documenting</a:t>
            </a:r>
            <a:r>
              <a:rPr lang="en" sz="1600"/>
              <a:t> a firewall policy for each machine </a:t>
            </a:r>
            <a:endParaRPr sz="1600"/>
          </a:p>
        </p:txBody>
      </p:sp>
      <p:sp>
        <p:nvSpPr>
          <p:cNvPr id="2080" name="Google Shape;2080;p10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Implementing the policy on each machine </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52" name="Google Shape;255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3" name="Google Shape;2553;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4" name="Google Shape;2554;p162"/>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800"/>
              <a:t>Look at the source/destination addresses for packet 23 and packet 24. What do you notice? Explain what happened with packet 24.</a:t>
            </a:r>
            <a:endParaRPr sz="1800"/>
          </a:p>
          <a:p>
            <a:pPr indent="0" lvl="0" marL="0" rtl="0" algn="l">
              <a:lnSpc>
                <a:spcPct val="114000"/>
              </a:lnSpc>
              <a:spcBef>
                <a:spcPts val="1000"/>
              </a:spcBef>
              <a:spcAft>
                <a:spcPts val="0"/>
              </a:spcAft>
              <a:buNone/>
            </a:pPr>
            <a:r>
              <a:t/>
            </a:r>
            <a:endParaRPr/>
          </a:p>
          <a:p>
            <a:pPr indent="0" lvl="0" marL="0" rtl="0" algn="l">
              <a:lnSpc>
                <a:spcPct val="114000"/>
              </a:lnSpc>
              <a:spcBef>
                <a:spcPts val="1000"/>
              </a:spcBef>
              <a:spcAft>
                <a:spcPts val="0"/>
              </a:spcAft>
              <a:buNone/>
            </a:pPr>
            <a:r>
              <a:t/>
            </a:r>
            <a:endParaRPr/>
          </a:p>
          <a:p>
            <a:pPr indent="0" lvl="0" marL="457200" rtl="0" algn="l">
              <a:lnSpc>
                <a:spcPct val="115000"/>
              </a:lnSpc>
              <a:spcBef>
                <a:spcPts val="1000"/>
              </a:spcBef>
              <a:spcAft>
                <a:spcPts val="0"/>
              </a:spcAft>
              <a:buNone/>
            </a:pPr>
            <a:r>
              <a:t/>
            </a:r>
            <a:endParaRPr sz="1800"/>
          </a:p>
          <a:p>
            <a:pPr indent="0" lvl="0" marL="0" rtl="0" algn="l">
              <a:lnSpc>
                <a:spcPct val="114000"/>
              </a:lnSpc>
              <a:spcBef>
                <a:spcPts val="0"/>
              </a:spcBef>
              <a:spcAft>
                <a:spcPts val="0"/>
              </a:spcAft>
              <a:buNone/>
            </a:pPr>
            <a:r>
              <a:rPr lang="en" sz="1800"/>
              <a:t>Look at packet 25. What kind of data got sent?</a:t>
            </a:r>
            <a:endParaRPr sz="1800"/>
          </a:p>
          <a:p>
            <a:pPr indent="0" lvl="0" marL="0" rtl="0" algn="l">
              <a:lnSpc>
                <a:spcPct val="114000"/>
              </a:lnSpc>
              <a:spcBef>
                <a:spcPts val="1000"/>
              </a:spcBef>
              <a:spcAft>
                <a:spcPts val="0"/>
              </a:spcAft>
              <a:buNone/>
            </a:pPr>
            <a:r>
              <a:t/>
            </a:r>
            <a:endParaRPr sz="1800"/>
          </a:p>
          <a:p>
            <a:pPr indent="0" lvl="0" marL="0" rtl="0" algn="l">
              <a:spcBef>
                <a:spcPts val="1000"/>
              </a:spcBef>
              <a:spcAft>
                <a:spcPts val="8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8" name="Shape 2558"/>
        <p:cNvGrpSpPr/>
        <p:nvPr/>
      </p:nvGrpSpPr>
      <p:grpSpPr>
        <a:xfrm>
          <a:off x="0" y="0"/>
          <a:ext cx="0" cy="0"/>
          <a:chOff x="0" y="0"/>
          <a:chExt cx="0" cy="0"/>
        </a:xfrm>
      </p:grpSpPr>
      <p:sp>
        <p:nvSpPr>
          <p:cNvPr id="2559" name="Google Shape;2559;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60" name="Google Shape;2560;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1" name="Google Shape;2561;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2" name="Google Shape;2562;p163"/>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800"/>
              <a:t>Look at the source/destination addresses for packet 23 and packet 24. What do you notice? Explain what happened with packet 24.</a:t>
            </a:r>
            <a:endParaRPr sz="1800"/>
          </a:p>
          <a:p>
            <a:pPr indent="0" lvl="0" marL="0" rtl="0" algn="l">
              <a:lnSpc>
                <a:spcPct val="114000"/>
              </a:lnSpc>
              <a:spcBef>
                <a:spcPts val="1000"/>
              </a:spcBef>
              <a:spcAft>
                <a:spcPts val="0"/>
              </a:spcAft>
              <a:buNone/>
            </a:pPr>
            <a:r>
              <a:rPr lang="en">
                <a:highlight>
                  <a:srgbClr val="FFFF00"/>
                </a:highlight>
              </a:rPr>
              <a:t>Packet 23 has </a:t>
            </a:r>
            <a:r>
              <a:rPr b="1" lang="en">
                <a:highlight>
                  <a:srgbClr val="FFFF00"/>
                </a:highlight>
                <a:latin typeface="Roboto Mono"/>
                <a:ea typeface="Roboto Mono"/>
                <a:cs typeface="Roboto Mono"/>
                <a:sym typeface="Roboto Mono"/>
              </a:rPr>
              <a:t>src</a:t>
            </a:r>
            <a:r>
              <a:rPr lang="en">
                <a:highlight>
                  <a:srgbClr val="FFFF00"/>
                </a:highlight>
              </a:rPr>
              <a:t> and </a:t>
            </a:r>
            <a:r>
              <a:rPr b="1" lang="en">
                <a:highlight>
                  <a:srgbClr val="FFFF00"/>
                </a:highlight>
                <a:latin typeface="Roboto Mono"/>
                <a:ea typeface="Roboto Mono"/>
                <a:cs typeface="Roboto Mono"/>
                <a:sym typeface="Roboto Mono"/>
              </a:rPr>
              <a:t>dst</a:t>
            </a:r>
            <a:r>
              <a:rPr b="1" lang="en">
                <a:highlight>
                  <a:srgbClr val="FFFF00"/>
                </a:highlight>
              </a:rPr>
              <a:t> </a:t>
            </a:r>
            <a:r>
              <a:rPr lang="en">
                <a:highlight>
                  <a:srgbClr val="FFFF00"/>
                </a:highlight>
              </a:rPr>
              <a:t>addresses of </a:t>
            </a:r>
            <a:r>
              <a:rPr b="1" lang="en">
                <a:highlight>
                  <a:srgbClr val="FFFF00"/>
                </a:highlight>
                <a:latin typeface="Roboto Mono"/>
                <a:ea typeface="Roboto Mono"/>
                <a:cs typeface="Roboto Mono"/>
                <a:sym typeface="Roboto Mono"/>
              </a:rPr>
              <a:t>192.168.100.202 </a:t>
            </a:r>
            <a:r>
              <a:rPr lang="en">
                <a:highlight>
                  <a:srgbClr val="FFFF00"/>
                </a:highlight>
              </a:rPr>
              <a:t>and </a:t>
            </a:r>
            <a:r>
              <a:rPr b="1" lang="en">
                <a:highlight>
                  <a:srgbClr val="FFFF00"/>
                </a:highlight>
                <a:latin typeface="Roboto Mono"/>
                <a:ea typeface="Roboto Mono"/>
                <a:cs typeface="Roboto Mono"/>
                <a:sym typeface="Roboto Mono"/>
              </a:rPr>
              <a:t>192.168.0.206</a:t>
            </a:r>
            <a:r>
              <a:rPr lang="en">
                <a:highlight>
                  <a:srgbClr val="FFFF00"/>
                </a:highlight>
              </a:rPr>
              <a:t>, respectively. Packet 24 has these addresses reversed. This indicates that </a:t>
            </a:r>
            <a:r>
              <a:rPr b="1" lang="en">
                <a:highlight>
                  <a:srgbClr val="FFFF00"/>
                </a:highlight>
                <a:latin typeface="Roboto Mono"/>
                <a:ea typeface="Roboto Mono"/>
                <a:cs typeface="Roboto Mono"/>
                <a:sym typeface="Roboto Mono"/>
              </a:rPr>
              <a:t>192.168.0.206</a:t>
            </a:r>
            <a:r>
              <a:rPr lang="en">
                <a:highlight>
                  <a:srgbClr val="FFFF00"/>
                </a:highlight>
              </a:rPr>
              <a:t> is opening a connection to </a:t>
            </a:r>
            <a:r>
              <a:rPr b="1" lang="en">
                <a:highlight>
                  <a:srgbClr val="FFFF00"/>
                </a:highlight>
                <a:latin typeface="Roboto Mono"/>
                <a:ea typeface="Roboto Mono"/>
                <a:cs typeface="Roboto Mono"/>
                <a:sym typeface="Roboto Mono"/>
              </a:rPr>
              <a:t>192.168.0.202</a:t>
            </a:r>
            <a:r>
              <a:rPr lang="en">
                <a:highlight>
                  <a:srgbClr val="FFFF00"/>
                </a:highlight>
              </a:rPr>
              <a:t>.</a:t>
            </a:r>
            <a:endParaRPr sz="1800">
              <a:highlight>
                <a:srgbClr val="FFFF00"/>
              </a:highlight>
            </a:endParaRPr>
          </a:p>
          <a:p>
            <a:pPr indent="0" lvl="0" marL="457200" rtl="0" algn="l">
              <a:lnSpc>
                <a:spcPct val="115000"/>
              </a:lnSpc>
              <a:spcBef>
                <a:spcPts val="1000"/>
              </a:spcBef>
              <a:spcAft>
                <a:spcPts val="0"/>
              </a:spcAft>
              <a:buNone/>
            </a:pPr>
            <a:r>
              <a:t/>
            </a:r>
            <a:endParaRPr sz="1800"/>
          </a:p>
          <a:p>
            <a:pPr indent="0" lvl="0" marL="0" rtl="0" algn="l">
              <a:lnSpc>
                <a:spcPct val="114000"/>
              </a:lnSpc>
              <a:spcBef>
                <a:spcPts val="0"/>
              </a:spcBef>
              <a:spcAft>
                <a:spcPts val="0"/>
              </a:spcAft>
              <a:buNone/>
            </a:pPr>
            <a:r>
              <a:rPr lang="en" sz="1800"/>
              <a:t>Look at packet 25. What kind of data got sent?</a:t>
            </a:r>
            <a:endParaRPr sz="1800"/>
          </a:p>
          <a:p>
            <a:pPr indent="0" lvl="0" marL="0" rtl="0" algn="l">
              <a:spcBef>
                <a:spcPts val="1000"/>
              </a:spcBef>
              <a:spcAft>
                <a:spcPts val="8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6" name="Shape 2566"/>
        <p:cNvGrpSpPr/>
        <p:nvPr/>
      </p:nvGrpSpPr>
      <p:grpSpPr>
        <a:xfrm>
          <a:off x="0" y="0"/>
          <a:ext cx="0" cy="0"/>
          <a:chOff x="0" y="0"/>
          <a:chExt cx="0" cy="0"/>
        </a:xfrm>
      </p:grpSpPr>
      <p:sp>
        <p:nvSpPr>
          <p:cNvPr id="2567" name="Google Shape;2567;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Malicious Activity: Operation Aurora</a:t>
            </a:r>
            <a:endParaRPr/>
          </a:p>
        </p:txBody>
      </p:sp>
      <p:sp>
        <p:nvSpPr>
          <p:cNvPr id="2568" name="Google Shape;2568;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9" name="Google Shape;2569;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70" name="Google Shape;2570;p164"/>
          <p:cNvSpPr txBox="1"/>
          <p:nvPr>
            <p:ph idx="3" type="body"/>
          </p:nvPr>
        </p:nvSpPr>
        <p:spPr>
          <a:xfrm>
            <a:off x="0" y="878975"/>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800"/>
              <a:t>Look at the source/destination addresses for packet 23 and packet 24. What do you notice? Explain what happened with packet 24.</a:t>
            </a:r>
            <a:endParaRPr sz="1800"/>
          </a:p>
          <a:p>
            <a:pPr indent="0" lvl="0" marL="0" rtl="0" algn="l">
              <a:lnSpc>
                <a:spcPct val="114000"/>
              </a:lnSpc>
              <a:spcBef>
                <a:spcPts val="1000"/>
              </a:spcBef>
              <a:spcAft>
                <a:spcPts val="0"/>
              </a:spcAft>
              <a:buClr>
                <a:schemeClr val="dk1"/>
              </a:buClr>
              <a:buSzPts val="1100"/>
              <a:buFont typeface="Arial"/>
              <a:buNone/>
            </a:pPr>
            <a:r>
              <a:rPr lang="en">
                <a:solidFill>
                  <a:schemeClr val="dk1"/>
                </a:solidFill>
                <a:highlight>
                  <a:srgbClr val="FFFF00"/>
                </a:highlight>
              </a:rPr>
              <a:t>Packet 23 has </a:t>
            </a:r>
            <a:r>
              <a:rPr b="1" lang="en">
                <a:solidFill>
                  <a:schemeClr val="dk1"/>
                </a:solidFill>
                <a:highlight>
                  <a:srgbClr val="FFFF00"/>
                </a:highlight>
                <a:latin typeface="Roboto Mono"/>
                <a:ea typeface="Roboto Mono"/>
                <a:cs typeface="Roboto Mono"/>
                <a:sym typeface="Roboto Mono"/>
              </a:rPr>
              <a:t>src</a:t>
            </a:r>
            <a:r>
              <a:rPr lang="en">
                <a:solidFill>
                  <a:schemeClr val="dk1"/>
                </a:solidFill>
                <a:highlight>
                  <a:srgbClr val="FFFF00"/>
                </a:highlight>
              </a:rPr>
              <a:t> and </a:t>
            </a:r>
            <a:r>
              <a:rPr b="1" lang="en">
                <a:solidFill>
                  <a:schemeClr val="dk1"/>
                </a:solidFill>
                <a:highlight>
                  <a:srgbClr val="FFFF00"/>
                </a:highlight>
                <a:latin typeface="Roboto Mono"/>
                <a:ea typeface="Roboto Mono"/>
                <a:cs typeface="Roboto Mono"/>
                <a:sym typeface="Roboto Mono"/>
              </a:rPr>
              <a:t>dst</a:t>
            </a:r>
            <a:r>
              <a:rPr b="1" lang="en">
                <a:solidFill>
                  <a:schemeClr val="dk1"/>
                </a:solidFill>
                <a:highlight>
                  <a:srgbClr val="FFFF00"/>
                </a:highlight>
              </a:rPr>
              <a:t> </a:t>
            </a:r>
            <a:r>
              <a:rPr lang="en">
                <a:solidFill>
                  <a:schemeClr val="dk1"/>
                </a:solidFill>
                <a:highlight>
                  <a:srgbClr val="FFFF00"/>
                </a:highlight>
              </a:rPr>
              <a:t>addresses of </a:t>
            </a:r>
            <a:r>
              <a:rPr b="1" lang="en">
                <a:solidFill>
                  <a:schemeClr val="dk1"/>
                </a:solidFill>
                <a:highlight>
                  <a:srgbClr val="FFFF00"/>
                </a:highlight>
                <a:latin typeface="Roboto Mono"/>
                <a:ea typeface="Roboto Mono"/>
                <a:cs typeface="Roboto Mono"/>
                <a:sym typeface="Roboto Mono"/>
              </a:rPr>
              <a:t>192.168.100.202 </a:t>
            </a:r>
            <a:r>
              <a:rPr lang="en">
                <a:solidFill>
                  <a:schemeClr val="dk1"/>
                </a:solidFill>
                <a:highlight>
                  <a:srgbClr val="FFFF00"/>
                </a:highlight>
              </a:rPr>
              <a:t>and </a:t>
            </a:r>
            <a:r>
              <a:rPr b="1" lang="en">
                <a:solidFill>
                  <a:schemeClr val="dk1"/>
                </a:solidFill>
                <a:highlight>
                  <a:srgbClr val="FFFF00"/>
                </a:highlight>
                <a:latin typeface="Roboto Mono"/>
                <a:ea typeface="Roboto Mono"/>
                <a:cs typeface="Roboto Mono"/>
                <a:sym typeface="Roboto Mono"/>
              </a:rPr>
              <a:t>192.168.0.206</a:t>
            </a:r>
            <a:r>
              <a:rPr lang="en">
                <a:solidFill>
                  <a:schemeClr val="dk1"/>
                </a:solidFill>
                <a:highlight>
                  <a:srgbClr val="FFFF00"/>
                </a:highlight>
              </a:rPr>
              <a:t>, respectively. Packet 24 has these addresses reversed. This indicates that </a:t>
            </a:r>
            <a:r>
              <a:rPr b="1" lang="en">
                <a:solidFill>
                  <a:schemeClr val="dk1"/>
                </a:solidFill>
                <a:highlight>
                  <a:srgbClr val="FFFF00"/>
                </a:highlight>
                <a:latin typeface="Roboto Mono"/>
                <a:ea typeface="Roboto Mono"/>
                <a:cs typeface="Roboto Mono"/>
                <a:sym typeface="Roboto Mono"/>
              </a:rPr>
              <a:t>192.168.0.206</a:t>
            </a:r>
            <a:r>
              <a:rPr lang="en">
                <a:solidFill>
                  <a:schemeClr val="dk1"/>
                </a:solidFill>
                <a:highlight>
                  <a:srgbClr val="FFFF00"/>
                </a:highlight>
              </a:rPr>
              <a:t> is opening a connection to </a:t>
            </a:r>
            <a:r>
              <a:rPr b="1" lang="en">
                <a:solidFill>
                  <a:schemeClr val="dk1"/>
                </a:solidFill>
                <a:highlight>
                  <a:srgbClr val="FFFF00"/>
                </a:highlight>
                <a:latin typeface="Roboto Mono"/>
                <a:ea typeface="Roboto Mono"/>
                <a:cs typeface="Roboto Mono"/>
                <a:sym typeface="Roboto Mono"/>
              </a:rPr>
              <a:t>192.168.0.202</a:t>
            </a:r>
            <a:r>
              <a:rPr lang="en">
                <a:solidFill>
                  <a:schemeClr val="dk1"/>
                </a:solidFill>
                <a:highlight>
                  <a:srgbClr val="FFFF00"/>
                </a:highlight>
              </a:rPr>
              <a:t>.</a:t>
            </a:r>
            <a:endParaRPr sz="1800">
              <a:highlight>
                <a:srgbClr val="FFFF00"/>
              </a:highlight>
            </a:endParaRPr>
          </a:p>
          <a:p>
            <a:pPr indent="0" lvl="0" marL="457200" rtl="0" algn="l">
              <a:lnSpc>
                <a:spcPct val="115000"/>
              </a:lnSpc>
              <a:spcBef>
                <a:spcPts val="1000"/>
              </a:spcBef>
              <a:spcAft>
                <a:spcPts val="0"/>
              </a:spcAft>
              <a:buNone/>
            </a:pPr>
            <a:r>
              <a:t/>
            </a:r>
            <a:endParaRPr sz="1800"/>
          </a:p>
          <a:p>
            <a:pPr indent="0" lvl="0" marL="0" rtl="0" algn="l">
              <a:lnSpc>
                <a:spcPct val="114000"/>
              </a:lnSpc>
              <a:spcBef>
                <a:spcPts val="0"/>
              </a:spcBef>
              <a:spcAft>
                <a:spcPts val="0"/>
              </a:spcAft>
              <a:buNone/>
            </a:pPr>
            <a:r>
              <a:rPr lang="en" sz="1800"/>
              <a:t>Look at packet 25. What kind of data got sent?</a:t>
            </a:r>
            <a:endParaRPr sz="1800"/>
          </a:p>
          <a:p>
            <a:pPr indent="0" lvl="0" marL="0" rtl="0" algn="l">
              <a:lnSpc>
                <a:spcPct val="114000"/>
              </a:lnSpc>
              <a:spcBef>
                <a:spcPts val="1000"/>
              </a:spcBef>
              <a:spcAft>
                <a:spcPts val="0"/>
              </a:spcAft>
              <a:buNone/>
            </a:pPr>
            <a:r>
              <a:rPr lang="en">
                <a:highlight>
                  <a:srgbClr val="FFFF00"/>
                </a:highlight>
              </a:rPr>
              <a:t>T</a:t>
            </a:r>
            <a:r>
              <a:rPr lang="en">
                <a:highlight>
                  <a:srgbClr val="FFFF00"/>
                </a:highlight>
              </a:rPr>
              <a:t>hese packets follow another TCP handshake between the client and server. If you right-click and select </a:t>
            </a:r>
            <a:r>
              <a:rPr b="1" lang="en">
                <a:highlight>
                  <a:srgbClr val="FFFF00"/>
                </a:highlight>
                <a:latin typeface="Roboto Mono"/>
                <a:ea typeface="Roboto Mono"/>
                <a:cs typeface="Roboto Mono"/>
                <a:sym typeface="Roboto Mono"/>
              </a:rPr>
              <a:t>Follow-&gt;Stream</a:t>
            </a:r>
            <a:r>
              <a:rPr lang="en">
                <a:highlight>
                  <a:srgbClr val="FFFF00"/>
                </a:highlight>
              </a:rPr>
              <a:t>, you'll see that a payload got sent over the wire—followed by a Windows Shell opened by the Aurora exploit!</a:t>
            </a:r>
            <a:endParaRPr sz="1800">
              <a:highlight>
                <a:srgbClr val="FFFF00"/>
              </a:highlight>
            </a:endParaRPr>
          </a:p>
          <a:p>
            <a:pPr indent="0" lvl="0" marL="0" rtl="0" algn="l">
              <a:spcBef>
                <a:spcPts val="1000"/>
              </a:spcBef>
              <a:spcAft>
                <a:spcPts val="8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Google Shape;2575;p1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Scheduling Backups</a:t>
            </a:r>
            <a:endParaRPr>
              <a:latin typeface="Roboto Mono"/>
              <a:ea typeface="Roboto Mono"/>
              <a:cs typeface="Roboto Mono"/>
              <a:sym typeface="Roboto Mono"/>
            </a:endParaRPr>
          </a:p>
        </p:txBody>
      </p:sp>
      <p:sp>
        <p:nvSpPr>
          <p:cNvPr id="2576" name="Google Shape;2576;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7" name="Google Shape;2577;p16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8" name="Google Shape;2578;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2" name="Shape 2582"/>
        <p:cNvGrpSpPr/>
        <p:nvPr/>
      </p:nvGrpSpPr>
      <p:grpSpPr>
        <a:xfrm>
          <a:off x="0" y="0"/>
          <a:ext cx="0" cy="0"/>
          <a:chOff x="0" y="0"/>
          <a:chExt cx="0" cy="0"/>
        </a:xfrm>
      </p:grpSpPr>
      <p:sp>
        <p:nvSpPr>
          <p:cNvPr id="2583" name="Google Shape;2583;p16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584" name="Google Shape;2584;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5" name="Google Shape;2585;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86" name="Google Shape;2586;p16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a:solidFill>
                  <a:schemeClr val="dk1"/>
                </a:solidFill>
              </a:rPr>
              <a:t>Your Turn</a:t>
            </a:r>
            <a:r>
              <a:rPr lang="en">
                <a:solidFill>
                  <a:schemeClr val="dk1"/>
                </a:solidFill>
              </a:rPr>
              <a:t>: Scheduling Backups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In this exercise, you'll create </a:t>
            </a:r>
            <a:r>
              <a:rPr b="1" lang="en" sz="1800">
                <a:solidFill>
                  <a:schemeClr val="dk1"/>
                </a:solidFill>
              </a:rPr>
              <a:t>cron jobs</a:t>
            </a:r>
            <a:r>
              <a:rPr lang="en" sz="1800">
                <a:solidFill>
                  <a:schemeClr val="dk1"/>
                </a:solidFill>
              </a:rPr>
              <a:t> to create and update backups. </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1"/>
                </a:solidFill>
              </a:rPr>
              <a:t>Instructions sent via Slack.</a:t>
            </a:r>
            <a:r>
              <a:rPr lang="en" sz="1400">
                <a:solidFill>
                  <a:schemeClr val="dk1"/>
                </a:solidFill>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0" name="Shape 2590"/>
        <p:cNvGrpSpPr/>
        <p:nvPr/>
      </p:nvGrpSpPr>
      <p:grpSpPr>
        <a:xfrm>
          <a:off x="0" y="0"/>
          <a:ext cx="0" cy="0"/>
          <a:chOff x="0" y="0"/>
          <a:chExt cx="0" cy="0"/>
        </a:xfrm>
      </p:grpSpPr>
      <p:sp>
        <p:nvSpPr>
          <p:cNvPr id="2591" name="Google Shape;2591;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2" name="Google Shape;2592;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3" name="Google Shape;2593;p167"/>
          <p:cNvSpPr txBox="1"/>
          <p:nvPr/>
        </p:nvSpPr>
        <p:spPr>
          <a:xfrm>
            <a:off x="2590650" y="3564525"/>
            <a:ext cx="3975000" cy="8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Scheduling Backups</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7" name="Shape 2597"/>
        <p:cNvGrpSpPr/>
        <p:nvPr/>
      </p:nvGrpSpPr>
      <p:grpSpPr>
        <a:xfrm>
          <a:off x="0" y="0"/>
          <a:ext cx="0" cy="0"/>
          <a:chOff x="0" y="0"/>
          <a:chExt cx="0" cy="0"/>
        </a:xfrm>
      </p:grpSpPr>
      <p:sp>
        <p:nvSpPr>
          <p:cNvPr id="2598" name="Google Shape;2598;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Scheduling Backups</a:t>
            </a:r>
            <a:endParaRPr/>
          </a:p>
        </p:txBody>
      </p:sp>
      <p:sp>
        <p:nvSpPr>
          <p:cNvPr id="2599" name="Google Shape;2599;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0" name="Google Shape;2600;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1" name="Google Shape;2601;p168"/>
          <p:cNvSpPr txBox="1"/>
          <p:nvPr>
            <p:ph idx="3" type="body"/>
          </p:nvPr>
        </p:nvSpPr>
        <p:spPr>
          <a:xfrm>
            <a:off x="0" y="879550"/>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600"/>
              <a:t>Write a cron job that creates a bzipped backup of your root directory every Sunday at midnight. It should always save to </a:t>
            </a:r>
            <a:r>
              <a:rPr lang="en" sz="1600">
                <a:latin typeface="Roboto Mono"/>
                <a:ea typeface="Roboto Mono"/>
                <a:cs typeface="Roboto Mono"/>
                <a:sym typeface="Roboto Mono"/>
              </a:rPr>
              <a:t>/var/backups/backup.tar.</a:t>
            </a:r>
            <a:endParaRPr sz="1600">
              <a:highlight>
                <a:srgbClr val="FFFFFF"/>
              </a:highlight>
            </a:endParaRPr>
          </a:p>
          <a:p>
            <a:pPr indent="0" lvl="0" marL="0" rtl="0" algn="l">
              <a:lnSpc>
                <a:spcPct val="115000"/>
              </a:lnSpc>
              <a:spcBef>
                <a:spcPts val="1200"/>
              </a:spcBef>
              <a:spcAft>
                <a:spcPts val="0"/>
              </a:spcAft>
              <a:buNone/>
            </a:pPr>
            <a:r>
              <a:t/>
            </a:r>
            <a:endParaRPr>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highlight>
                <a:srgbClr val="FFFFFF"/>
              </a:highlight>
            </a:endParaRPr>
          </a:p>
          <a:p>
            <a:pPr indent="0" lvl="0" marL="0" rtl="0" algn="l">
              <a:lnSpc>
                <a:spcPct val="100000"/>
              </a:lnSpc>
              <a:spcBef>
                <a:spcPts val="300"/>
              </a:spcBef>
              <a:spcAft>
                <a:spcPts val="0"/>
              </a:spcAft>
              <a:buNone/>
            </a:pPr>
            <a:r>
              <a:rPr lang="en" sz="1600"/>
              <a:t>Write a cron job to </a:t>
            </a:r>
            <a:r>
              <a:rPr i="1" lang="en" sz="1600"/>
              <a:t>update</a:t>
            </a:r>
            <a:r>
              <a:rPr lang="en" sz="1600"/>
              <a:t> the backup of the /home directory in the `backup every day at midnight.</a:t>
            </a:r>
            <a:endParaRPr sz="1600"/>
          </a:p>
          <a:p>
            <a:pPr indent="0" lvl="0" marL="0" rtl="0" algn="l">
              <a:lnSpc>
                <a:spcPct val="115000"/>
              </a:lnSpc>
              <a:spcBef>
                <a:spcPts val="1200"/>
              </a:spcBef>
              <a:spcAft>
                <a:spcPts val="0"/>
              </a:spcAft>
              <a:buNone/>
            </a:pPr>
            <a:r>
              <a:t/>
            </a:r>
            <a:endParaRPr>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a:highlight>
                <a:srgbClr val="FFFF00"/>
              </a:highlight>
              <a:latin typeface="Roboto Mono"/>
              <a:ea typeface="Roboto Mono"/>
              <a:cs typeface="Roboto Mono"/>
              <a:sym typeface="Roboto Mono"/>
            </a:endParaRPr>
          </a:p>
          <a:p>
            <a:pPr indent="0" lvl="0" marL="0" rtl="0" algn="l">
              <a:lnSpc>
                <a:spcPct val="112000"/>
              </a:lnSpc>
              <a:spcBef>
                <a:spcPts val="300"/>
              </a:spcBef>
              <a:spcAft>
                <a:spcPts val="0"/>
              </a:spcAft>
              <a:buNone/>
            </a:pPr>
            <a:r>
              <a:rPr lang="en" sz="1600"/>
              <a:t>What </a:t>
            </a:r>
            <a:r>
              <a:rPr i="1" lang="en" sz="1600"/>
              <a:t>is</a:t>
            </a:r>
            <a:r>
              <a:rPr lang="en" sz="1600"/>
              <a:t> the correct way to create frequently updated backups?</a:t>
            </a:r>
            <a:endParaRPr sz="1600"/>
          </a:p>
          <a:p>
            <a:pPr indent="0" lvl="0" marL="0" rtl="0" algn="l">
              <a:spcBef>
                <a:spcPts val="300"/>
              </a:spcBef>
              <a:spcAft>
                <a:spcPts val="800"/>
              </a:spcAft>
              <a:buNone/>
            </a:pPr>
            <a:r>
              <a:t/>
            </a:r>
            <a:endParaRPr>
              <a:highlight>
                <a:srgbClr val="FFFF00"/>
              </a:high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sp>
        <p:nvSpPr>
          <p:cNvPr id="2606" name="Google Shape;2606;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Scheduling Backups</a:t>
            </a:r>
            <a:endParaRPr/>
          </a:p>
        </p:txBody>
      </p:sp>
      <p:sp>
        <p:nvSpPr>
          <p:cNvPr id="2607" name="Google Shape;260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8" name="Google Shape;2608;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9" name="Google Shape;2609;p169"/>
          <p:cNvSpPr txBox="1"/>
          <p:nvPr>
            <p:ph idx="3" type="body"/>
          </p:nvPr>
        </p:nvSpPr>
        <p:spPr>
          <a:xfrm>
            <a:off x="0" y="879550"/>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600"/>
              <a:t>Write a cron job that creates a bzipped backup of your root directory every sunday at midnight. It should always save to </a:t>
            </a:r>
            <a:r>
              <a:rPr lang="en" sz="1600">
                <a:latin typeface="Roboto Mono"/>
                <a:ea typeface="Roboto Mono"/>
                <a:cs typeface="Roboto Mono"/>
                <a:sym typeface="Roboto Mono"/>
              </a:rPr>
              <a:t>/var/backups/backup.tar.</a:t>
            </a:r>
            <a:endParaRPr sz="1600">
              <a:highlight>
                <a:srgbClr val="FFFFFF"/>
              </a:highlight>
            </a:endParaRPr>
          </a:p>
          <a:p>
            <a:pPr indent="0" lvl="0" marL="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0 0 0 0 0 tar cvf / /var/backups/backup.tar </a:t>
            </a:r>
            <a:endParaRPr>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a:latin typeface="Roboto Mono"/>
                <a:ea typeface="Roboto Mono"/>
                <a:cs typeface="Roboto Mono"/>
                <a:sym typeface="Roboto Mono"/>
              </a:rPr>
              <a:t>or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
                <a:highlight>
                  <a:srgbClr val="FFFF00"/>
                </a:highlight>
                <a:latin typeface="Roboto Mono"/>
                <a:ea typeface="Roboto Mono"/>
                <a:cs typeface="Roboto Mono"/>
                <a:sym typeface="Roboto Mono"/>
              </a:rPr>
              <a:t>@weekly tar cvf / var/backups/backup.tar</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highlight>
                <a:srgbClr val="FFFFFF"/>
              </a:highlight>
            </a:endParaRPr>
          </a:p>
          <a:p>
            <a:pPr indent="0" lvl="0" marL="0" rtl="0" algn="l">
              <a:lnSpc>
                <a:spcPct val="100000"/>
              </a:lnSpc>
              <a:spcBef>
                <a:spcPts val="300"/>
              </a:spcBef>
              <a:spcAft>
                <a:spcPts val="0"/>
              </a:spcAft>
              <a:buNone/>
            </a:pPr>
            <a:r>
              <a:rPr lang="en" sz="1600"/>
              <a:t>Write a cron job to </a:t>
            </a:r>
            <a:r>
              <a:rPr i="1" lang="en" sz="1600"/>
              <a:t>update</a:t>
            </a:r>
            <a:r>
              <a:rPr lang="en" sz="1600"/>
              <a:t> the backup of the /home directory every day at midnight.</a:t>
            </a:r>
            <a:endParaRPr sz="1600"/>
          </a:p>
          <a:p>
            <a:pPr indent="0" lvl="0" marL="0" rtl="0" algn="l">
              <a:lnSpc>
                <a:spcPct val="115000"/>
              </a:lnSpc>
              <a:spcBef>
                <a:spcPts val="1200"/>
              </a:spcBef>
              <a:spcAft>
                <a:spcPts val="0"/>
              </a:spcAft>
              <a:buNone/>
            </a:pPr>
            <a:r>
              <a:t/>
            </a:r>
            <a:endParaRPr>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a:highlight>
                <a:srgbClr val="FFFF00"/>
              </a:highlight>
              <a:latin typeface="Roboto Mono"/>
              <a:ea typeface="Roboto Mono"/>
              <a:cs typeface="Roboto Mono"/>
              <a:sym typeface="Roboto Mono"/>
            </a:endParaRPr>
          </a:p>
          <a:p>
            <a:pPr indent="0" lvl="0" marL="0" rtl="0" algn="l">
              <a:lnSpc>
                <a:spcPct val="112000"/>
              </a:lnSpc>
              <a:spcBef>
                <a:spcPts val="300"/>
              </a:spcBef>
              <a:spcAft>
                <a:spcPts val="0"/>
              </a:spcAft>
              <a:buNone/>
            </a:pPr>
            <a:r>
              <a:rPr lang="en" sz="1600"/>
              <a:t>What </a:t>
            </a:r>
            <a:r>
              <a:rPr i="1" lang="en" sz="1600"/>
              <a:t>is</a:t>
            </a:r>
            <a:r>
              <a:rPr lang="en" sz="1600"/>
              <a:t> the correct way to create frequently updated backups?</a:t>
            </a:r>
            <a:endParaRPr sz="1600"/>
          </a:p>
          <a:p>
            <a:pPr indent="0" lvl="0" marL="0" rtl="0" algn="l">
              <a:spcBef>
                <a:spcPts val="300"/>
              </a:spcBef>
              <a:spcAft>
                <a:spcPts val="800"/>
              </a:spcAft>
              <a:buNone/>
            </a:pPr>
            <a:r>
              <a:t/>
            </a:r>
            <a:endParaRPr>
              <a:highlight>
                <a:srgbClr val="FFFF00"/>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3" name="Shape 2613"/>
        <p:cNvGrpSpPr/>
        <p:nvPr/>
      </p:nvGrpSpPr>
      <p:grpSpPr>
        <a:xfrm>
          <a:off x="0" y="0"/>
          <a:ext cx="0" cy="0"/>
          <a:chOff x="0" y="0"/>
          <a:chExt cx="0" cy="0"/>
        </a:xfrm>
      </p:grpSpPr>
      <p:sp>
        <p:nvSpPr>
          <p:cNvPr id="2614" name="Google Shape;2614;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Scheduling Backups</a:t>
            </a:r>
            <a:endParaRPr/>
          </a:p>
        </p:txBody>
      </p:sp>
      <p:sp>
        <p:nvSpPr>
          <p:cNvPr id="2615" name="Google Shape;2615;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6" name="Google Shape;2616;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7" name="Google Shape;2617;p170"/>
          <p:cNvSpPr txBox="1"/>
          <p:nvPr>
            <p:ph idx="3" type="body"/>
          </p:nvPr>
        </p:nvSpPr>
        <p:spPr>
          <a:xfrm>
            <a:off x="0" y="879550"/>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600"/>
              <a:t>Write a cron job that creates a bzipped backup of your root directory every sunday at midnight. It should always save to </a:t>
            </a:r>
            <a:r>
              <a:rPr lang="en" sz="1600">
                <a:latin typeface="Roboto Mono"/>
                <a:ea typeface="Roboto Mono"/>
                <a:cs typeface="Roboto Mono"/>
                <a:sym typeface="Roboto Mono"/>
              </a:rPr>
              <a:t>/var/backups/backup.tar.</a:t>
            </a:r>
            <a:endParaRPr sz="1600">
              <a:highlight>
                <a:srgbClr val="FFFFFF"/>
              </a:highlight>
            </a:endParaRPr>
          </a:p>
          <a:p>
            <a:pPr indent="0" lvl="0" marL="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0 0 0 0 0 tar cvf / /var/backups/backup.tar </a:t>
            </a:r>
            <a:endParaRPr>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a:latin typeface="Roboto Mono"/>
                <a:ea typeface="Roboto Mono"/>
                <a:cs typeface="Roboto Mono"/>
                <a:sym typeface="Roboto Mono"/>
              </a:rPr>
              <a:t>or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
                <a:highlight>
                  <a:srgbClr val="FFFF00"/>
                </a:highlight>
                <a:latin typeface="Roboto Mono"/>
                <a:ea typeface="Roboto Mono"/>
                <a:cs typeface="Roboto Mono"/>
                <a:sym typeface="Roboto Mono"/>
              </a:rPr>
              <a:t>@weekly tar cvf / var/backups/backup.tar</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highlight>
                <a:srgbClr val="FFFFFF"/>
              </a:highlight>
            </a:endParaRPr>
          </a:p>
          <a:p>
            <a:pPr indent="0" lvl="0" marL="0" rtl="0" algn="l">
              <a:lnSpc>
                <a:spcPct val="100000"/>
              </a:lnSpc>
              <a:spcBef>
                <a:spcPts val="300"/>
              </a:spcBef>
              <a:spcAft>
                <a:spcPts val="0"/>
              </a:spcAft>
              <a:buNone/>
            </a:pPr>
            <a:r>
              <a:rPr lang="en" sz="1600"/>
              <a:t>Write a cron job to </a:t>
            </a:r>
            <a:r>
              <a:rPr i="1" lang="en" sz="1600"/>
              <a:t>update</a:t>
            </a:r>
            <a:r>
              <a:rPr lang="en" sz="1600"/>
              <a:t> the backup of the /home directory</a:t>
            </a:r>
            <a:r>
              <a:rPr lang="en" sz="1600"/>
              <a:t> every day at midnight.</a:t>
            </a:r>
            <a:endParaRPr sz="1600"/>
          </a:p>
          <a:p>
            <a:pPr indent="0" lvl="0" marL="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@daily tar --update /var/backups/backup.tar /home</a:t>
            </a:r>
            <a:endParaRPr/>
          </a:p>
          <a:p>
            <a:pPr indent="0" lvl="0" marL="0" rtl="0" algn="l">
              <a:lnSpc>
                <a:spcPct val="115000"/>
              </a:lnSpc>
              <a:spcBef>
                <a:spcPts val="300"/>
              </a:spcBef>
              <a:spcAft>
                <a:spcPts val="0"/>
              </a:spcAft>
              <a:buNone/>
            </a:pPr>
            <a:r>
              <a:t/>
            </a:r>
            <a:endParaRPr sz="1600"/>
          </a:p>
          <a:p>
            <a:pPr indent="0" lvl="0" marL="0" rtl="0" algn="l">
              <a:lnSpc>
                <a:spcPct val="112000"/>
              </a:lnSpc>
              <a:spcBef>
                <a:spcPts val="300"/>
              </a:spcBef>
              <a:spcAft>
                <a:spcPts val="0"/>
              </a:spcAft>
              <a:buNone/>
            </a:pPr>
            <a:r>
              <a:rPr lang="en" sz="1600"/>
              <a:t>What </a:t>
            </a:r>
            <a:r>
              <a:rPr i="1" lang="en" sz="1600"/>
              <a:t>is</a:t>
            </a:r>
            <a:r>
              <a:rPr lang="en" sz="1600"/>
              <a:t> the correct way to create frequently updated backups?</a:t>
            </a:r>
            <a:endParaRPr sz="1600"/>
          </a:p>
          <a:p>
            <a:pPr indent="0" lvl="0" marL="0" rtl="0" algn="l">
              <a:spcBef>
                <a:spcPts val="300"/>
              </a:spcBef>
              <a:spcAft>
                <a:spcPts val="800"/>
              </a:spcAft>
              <a:buNone/>
            </a:pPr>
            <a:r>
              <a:t/>
            </a:r>
            <a:endParaRPr>
              <a:highlight>
                <a:srgbClr val="FFFF00"/>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1" name="Shape 2621"/>
        <p:cNvGrpSpPr/>
        <p:nvPr/>
      </p:nvGrpSpPr>
      <p:grpSpPr>
        <a:xfrm>
          <a:off x="0" y="0"/>
          <a:ext cx="0" cy="0"/>
          <a:chOff x="0" y="0"/>
          <a:chExt cx="0" cy="0"/>
        </a:xfrm>
      </p:grpSpPr>
      <p:sp>
        <p:nvSpPr>
          <p:cNvPr id="2622" name="Google Shape;2622;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Scheduling Backups</a:t>
            </a:r>
            <a:endParaRPr/>
          </a:p>
        </p:txBody>
      </p:sp>
      <p:sp>
        <p:nvSpPr>
          <p:cNvPr id="2623" name="Google Shape;2623;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4" name="Google Shape;2624;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5" name="Google Shape;2625;p171"/>
          <p:cNvSpPr txBox="1"/>
          <p:nvPr>
            <p:ph idx="3" type="body"/>
          </p:nvPr>
        </p:nvSpPr>
        <p:spPr>
          <a:xfrm>
            <a:off x="0" y="879550"/>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600"/>
              <a:t>Write a cron job that creates a bzipped backup of your root directory every sunday at midnight. It should always save to </a:t>
            </a:r>
            <a:r>
              <a:rPr lang="en" sz="1600">
                <a:latin typeface="Roboto Mono"/>
                <a:ea typeface="Roboto Mono"/>
                <a:cs typeface="Roboto Mono"/>
                <a:sym typeface="Roboto Mono"/>
              </a:rPr>
              <a:t>/var/backups/backup.tar.</a:t>
            </a:r>
            <a:endParaRPr sz="1600">
              <a:highlight>
                <a:srgbClr val="FFFFFF"/>
              </a:highlight>
            </a:endParaRPr>
          </a:p>
          <a:p>
            <a:pPr indent="0" lvl="0" marL="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0 0 0 0 0 tar cvf / /var/backups/backup.tar </a:t>
            </a:r>
            <a:endParaRPr>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a:latin typeface="Roboto Mono"/>
                <a:ea typeface="Roboto Mono"/>
                <a:cs typeface="Roboto Mono"/>
                <a:sym typeface="Roboto Mono"/>
              </a:rPr>
              <a:t>or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
                <a:highlight>
                  <a:srgbClr val="FFFF00"/>
                </a:highlight>
                <a:latin typeface="Roboto Mono"/>
                <a:ea typeface="Roboto Mono"/>
                <a:cs typeface="Roboto Mono"/>
                <a:sym typeface="Roboto Mono"/>
              </a:rPr>
              <a:t>@weekly tar cvf / var/backups/backup.tar</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highlight>
                <a:srgbClr val="FFFFFF"/>
              </a:highlight>
            </a:endParaRPr>
          </a:p>
          <a:p>
            <a:pPr indent="0" lvl="0" marL="0" rtl="0" algn="l">
              <a:lnSpc>
                <a:spcPct val="100000"/>
              </a:lnSpc>
              <a:spcBef>
                <a:spcPts val="300"/>
              </a:spcBef>
              <a:spcAft>
                <a:spcPts val="0"/>
              </a:spcAft>
              <a:buNone/>
            </a:pPr>
            <a:r>
              <a:rPr lang="en" sz="1600"/>
              <a:t>Write a cron job to </a:t>
            </a:r>
            <a:r>
              <a:rPr i="1" lang="en" sz="1600"/>
              <a:t>update</a:t>
            </a:r>
            <a:r>
              <a:rPr lang="en" sz="1600"/>
              <a:t> the backup of the /home directory every day at midnight.</a:t>
            </a:r>
            <a:endParaRPr sz="1600"/>
          </a:p>
          <a:p>
            <a:pPr indent="0" lvl="0" marL="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@daily tar --update /var/backups/backup.tar /home</a:t>
            </a:r>
            <a:endParaRPr/>
          </a:p>
          <a:p>
            <a:pPr indent="0" lvl="0" marL="0" rtl="0" algn="l">
              <a:lnSpc>
                <a:spcPct val="115000"/>
              </a:lnSpc>
              <a:spcBef>
                <a:spcPts val="300"/>
              </a:spcBef>
              <a:spcAft>
                <a:spcPts val="0"/>
              </a:spcAft>
              <a:buNone/>
            </a:pPr>
            <a:r>
              <a:t/>
            </a:r>
            <a:endParaRPr sz="1600"/>
          </a:p>
          <a:p>
            <a:pPr indent="0" lvl="0" marL="0" rtl="0" algn="l">
              <a:lnSpc>
                <a:spcPct val="112000"/>
              </a:lnSpc>
              <a:spcBef>
                <a:spcPts val="300"/>
              </a:spcBef>
              <a:spcAft>
                <a:spcPts val="0"/>
              </a:spcAft>
              <a:buNone/>
            </a:pPr>
            <a:r>
              <a:rPr lang="en" sz="1600"/>
              <a:t>What </a:t>
            </a:r>
            <a:r>
              <a:rPr i="1" lang="en" sz="1600"/>
              <a:t>is</a:t>
            </a:r>
            <a:r>
              <a:rPr lang="en" sz="1600"/>
              <a:t> the correct way to create frequently updated backups?</a:t>
            </a:r>
            <a:endParaRPr sz="1600"/>
          </a:p>
          <a:p>
            <a:pPr indent="0" lvl="0" marL="0" rtl="0" algn="l">
              <a:spcBef>
                <a:spcPts val="300"/>
              </a:spcBef>
              <a:spcAft>
                <a:spcPts val="800"/>
              </a:spcAft>
              <a:buNone/>
            </a:pPr>
            <a:r>
              <a:rPr lang="en">
                <a:highlight>
                  <a:srgbClr val="FFFF00"/>
                </a:highlight>
                <a:latin typeface="Roboto Mono"/>
                <a:ea typeface="Roboto Mono"/>
                <a:cs typeface="Roboto Mono"/>
                <a:sym typeface="Roboto Mono"/>
              </a:rPr>
              <a:t>--update</a:t>
            </a:r>
            <a:r>
              <a:rPr lang="en">
                <a:highlight>
                  <a:srgbClr val="FFFF00"/>
                </a:highlight>
              </a:rPr>
              <a:t> isn't used to create backups because it doesn't update directory content entries, and because it increases the size of the archive each time it's run. Instead, incremental backups should be used.</a:t>
            </a:r>
            <a:endParaRPr>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10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086" name="Google Shape;208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7" name="Google Shape;2087;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8" name="Google Shape;2088;p10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Your Turn: Firewall Policies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400"/>
              <a:t>In this activity, you will play the role of a </a:t>
            </a:r>
            <a:r>
              <a:rPr b="1" lang="en" sz="1400"/>
              <a:t>network administrator</a:t>
            </a:r>
            <a:r>
              <a:rPr lang="en" sz="1400"/>
              <a:t> responsible for securing a network. You will determine which services should be available, determine which ports they require, and then configure firewalls to expose only those ports..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Instructions sent via Slack</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Google Shape;2630;p17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2631" name="Google Shape;2631;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2" name="Google Shape;2632;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2" name="Shape 2092"/>
        <p:cNvGrpSpPr/>
        <p:nvPr/>
      </p:nvGrpSpPr>
      <p:grpSpPr>
        <a:xfrm>
          <a:off x="0" y="0"/>
          <a:ext cx="0" cy="0"/>
          <a:chOff x="0" y="0"/>
          <a:chExt cx="0" cy="0"/>
        </a:xfrm>
      </p:grpSpPr>
      <p:sp>
        <p:nvSpPr>
          <p:cNvPr id="2093" name="Google Shape;209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4" name="Google Shape;2094;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10"/>
          <p:cNvSpPr txBox="1"/>
          <p:nvPr/>
        </p:nvSpPr>
        <p:spPr>
          <a:xfrm>
            <a:off x="2590650" y="3564525"/>
            <a:ext cx="3725400" cy="8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Firewall Policies</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sp>
        <p:nvSpPr>
          <p:cNvPr id="2100" name="Google Shape;2100;p111"/>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Service-Level Agreements for the company's intranet</a:t>
            </a:r>
            <a:endParaRPr/>
          </a:p>
        </p:txBody>
      </p:sp>
      <p:sp>
        <p:nvSpPr>
          <p:cNvPr id="2101" name="Google Shape;2101;p111"/>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u="sng">
                <a:solidFill>
                  <a:schemeClr val="dk1"/>
                </a:solidFill>
                <a:highlight>
                  <a:srgbClr val="FFFF00"/>
                </a:highlight>
                <a:latin typeface="Arial"/>
                <a:ea typeface="Arial"/>
                <a:cs typeface="Arial"/>
                <a:sym typeface="Arial"/>
              </a:rPr>
              <a:t>User Data API</a:t>
            </a:r>
            <a:endParaRPr sz="1600" u="sng">
              <a:solidFill>
                <a:schemeClr val="dk1"/>
              </a:solidFill>
              <a:highlight>
                <a:srgbClr val="FFFF00"/>
              </a:highlight>
              <a:latin typeface="Arial"/>
              <a:ea typeface="Arial"/>
              <a:cs typeface="Arial"/>
              <a:sym typeface="Arial"/>
            </a:endParaRPr>
          </a:p>
          <a:p>
            <a:pPr indent="-330200" lvl="0" marL="457200" rtl="0" algn="l">
              <a:lnSpc>
                <a:spcPct val="115000"/>
              </a:lnSpc>
              <a:spcBef>
                <a:spcPts val="8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1600">
                <a:solidFill>
                  <a:schemeClr val="dk1"/>
                </a:solidFill>
                <a:latin typeface="Arial"/>
                <a:ea typeface="Arial"/>
                <a:cs typeface="Arial"/>
                <a:sym typeface="Arial"/>
              </a:rPr>
              <a:t>User Database</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t/>
            </a:r>
            <a:endParaRPr sz="1600">
              <a:solidFill>
                <a:schemeClr val="dk1"/>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1600">
                <a:solidFill>
                  <a:schemeClr val="dk1"/>
                </a:solidFill>
                <a:latin typeface="Arial"/>
                <a:ea typeface="Arial"/>
                <a:cs typeface="Arial"/>
                <a:sym typeface="Arial"/>
              </a:rPr>
              <a:t>Command Server</a:t>
            </a:r>
            <a:endParaRPr sz="1600">
              <a:solidFill>
                <a:schemeClr val="dk1"/>
              </a:solidFill>
              <a:latin typeface="Arial"/>
              <a:ea typeface="Arial"/>
              <a:cs typeface="Arial"/>
              <a:sym typeface="Arial"/>
            </a:endParaRPr>
          </a:p>
          <a:p>
            <a:pPr indent="-330200" lvl="0" marL="457200" rtl="0" algn="l">
              <a:lnSpc>
                <a:spcPct val="115000"/>
              </a:lnSpc>
              <a:spcBef>
                <a:spcPts val="300"/>
              </a:spcBef>
              <a:spcAft>
                <a:spcPts val="0"/>
              </a:spcAft>
              <a:buClr>
                <a:schemeClr val="dk1"/>
              </a:buClr>
              <a:buSzPts val="1600"/>
              <a:buFont typeface="Arial"/>
              <a:buChar char="○"/>
            </a:pPr>
            <a:r>
              <a:rPr lang="en" sz="1600">
                <a:solidFill>
                  <a:schemeClr val="dk1"/>
                </a:solidFill>
                <a:latin typeface="Arial"/>
                <a:ea typeface="Arial"/>
                <a:cs typeface="Arial"/>
                <a:sym typeface="Arial"/>
              </a:rPr>
              <a:t>Service(s): __________</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Port(s): __________</a:t>
            </a:r>
            <a:endParaRPr/>
          </a:p>
        </p:txBody>
      </p:sp>
      <p:sp>
        <p:nvSpPr>
          <p:cNvPr id="2102" name="Google Shape;2102;p111"/>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24292E"/>
                </a:solidFill>
              </a:rPr>
              <a:t>Description</a:t>
            </a:r>
            <a:r>
              <a:rPr lang="en" sz="1100">
                <a:solidFill>
                  <a:srgbClr val="24292E"/>
                </a:solidFill>
              </a:rPr>
              <a:t>: Web server that provides access to organization's IAM database. </a:t>
            </a:r>
            <a:endParaRPr sz="1100">
              <a:solidFill>
                <a:srgbClr val="24292E"/>
              </a:solidFill>
            </a:endParaRPr>
          </a:p>
          <a:p>
            <a:pPr indent="0" lvl="0" marL="0" rtl="0" algn="l">
              <a:lnSpc>
                <a:spcPct val="115000"/>
              </a:lnSpc>
              <a:spcBef>
                <a:spcPts val="0"/>
              </a:spcBef>
              <a:spcAft>
                <a:spcPts val="0"/>
              </a:spcAft>
              <a:buNone/>
            </a:pPr>
            <a:r>
              <a:t/>
            </a:r>
            <a:endParaRPr sz="1100">
              <a:solidFill>
                <a:srgbClr val="24292E"/>
              </a:solidFill>
            </a:endParaRPr>
          </a:p>
          <a:p>
            <a:pPr indent="0" lvl="0" marL="0" rtl="0" algn="l">
              <a:lnSpc>
                <a:spcPct val="115000"/>
              </a:lnSpc>
              <a:spcBef>
                <a:spcPts val="0"/>
              </a:spcBef>
              <a:spcAft>
                <a:spcPts val="0"/>
              </a:spcAft>
              <a:buNone/>
            </a:pPr>
            <a:r>
              <a:rPr lang="en" sz="1100">
                <a:solidFill>
                  <a:srgbClr val="24292E"/>
                </a:solidFill>
              </a:rPr>
              <a:t>This machine runs an HTTP and HTTPS server, which should be available to all machines on the subnet. </a:t>
            </a:r>
            <a:endParaRPr sz="1100">
              <a:solidFill>
                <a:srgbClr val="24292E"/>
              </a:solidFill>
            </a:endParaRPr>
          </a:p>
          <a:p>
            <a:pPr indent="0" lvl="0" marL="0" rtl="0" algn="l">
              <a:lnSpc>
                <a:spcPct val="115000"/>
              </a:lnSpc>
              <a:spcBef>
                <a:spcPts val="0"/>
              </a:spcBef>
              <a:spcAft>
                <a:spcPts val="0"/>
              </a:spcAft>
              <a:buNone/>
            </a:pPr>
            <a:r>
              <a:t/>
            </a:r>
            <a:endParaRPr sz="1100">
              <a:solidFill>
                <a:srgbClr val="24292E"/>
              </a:solidFill>
            </a:endParaRPr>
          </a:p>
          <a:p>
            <a:pPr indent="0" lvl="0" marL="0" rtl="0" algn="l">
              <a:lnSpc>
                <a:spcPct val="115000"/>
              </a:lnSpc>
              <a:spcBef>
                <a:spcPts val="0"/>
              </a:spcBef>
              <a:spcAft>
                <a:spcPts val="0"/>
              </a:spcAft>
              <a:buNone/>
            </a:pPr>
            <a:r>
              <a:rPr lang="en" sz="1100">
                <a:solidFill>
                  <a:srgbClr val="24292E"/>
                </a:solidFill>
              </a:rPr>
              <a:t>There is also an SSH listener, which should only allow access from the command server. </a:t>
            </a:r>
            <a:endParaRPr sz="1100">
              <a:solidFill>
                <a:srgbClr val="24292E"/>
              </a:solidFill>
            </a:endParaRPr>
          </a:p>
          <a:p>
            <a:pPr indent="0" lvl="0" marL="0" rtl="0" algn="l">
              <a:lnSpc>
                <a:spcPct val="115000"/>
              </a:lnSpc>
              <a:spcBef>
                <a:spcPts val="0"/>
              </a:spcBef>
              <a:spcAft>
                <a:spcPts val="0"/>
              </a:spcAft>
              <a:buNone/>
            </a:pPr>
            <a:r>
              <a:t/>
            </a:r>
            <a:endParaRPr sz="1100">
              <a:solidFill>
                <a:srgbClr val="24292E"/>
              </a:solidFill>
            </a:endParaRPr>
          </a:p>
          <a:p>
            <a:pPr indent="0" lvl="0" marL="0" rtl="0" algn="l">
              <a:lnSpc>
                <a:spcPct val="115000"/>
              </a:lnSpc>
              <a:spcBef>
                <a:spcPts val="0"/>
              </a:spcBef>
              <a:spcAft>
                <a:spcPts val="0"/>
              </a:spcAft>
              <a:buNone/>
            </a:pPr>
            <a:r>
              <a:rPr lang="en" sz="1100">
                <a:solidFill>
                  <a:srgbClr val="24292E"/>
                </a:solidFill>
              </a:rPr>
              <a:t>Disable connections to all other running services.</a:t>
            </a:r>
            <a:endParaRPr sz="1100">
              <a:solidFill>
                <a:srgbClr val="24292E"/>
              </a:solidFill>
            </a:endParaRPr>
          </a:p>
          <a:p>
            <a:pPr indent="0" lvl="0" marL="0" rtl="0" algn="l">
              <a:lnSpc>
                <a:spcPct val="115000"/>
              </a:lnSpc>
              <a:spcBef>
                <a:spcPts val="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103" name="Google Shape;2103;p11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Policies Review: Auditing</a:t>
            </a:r>
            <a:endParaRPr/>
          </a:p>
        </p:txBody>
      </p:sp>
      <p:sp>
        <p:nvSpPr>
          <p:cNvPr id="2104" name="Google Shape;2104;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5" name="Google Shape;2105;p11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